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1"/>
  </p:notesMasterIdLst>
  <p:sldIdLst>
    <p:sldId id="272" r:id="rId2"/>
    <p:sldId id="267" r:id="rId3"/>
    <p:sldId id="359" r:id="rId4"/>
    <p:sldId id="371" r:id="rId5"/>
    <p:sldId id="372" r:id="rId6"/>
    <p:sldId id="303" r:id="rId7"/>
    <p:sldId id="336" r:id="rId8"/>
    <p:sldId id="308" r:id="rId9"/>
    <p:sldId id="376" r:id="rId10"/>
    <p:sldId id="363" r:id="rId11"/>
    <p:sldId id="364" r:id="rId12"/>
    <p:sldId id="366" r:id="rId13"/>
    <p:sldId id="373" r:id="rId14"/>
    <p:sldId id="340" r:id="rId15"/>
    <p:sldId id="343" r:id="rId16"/>
    <p:sldId id="344" r:id="rId17"/>
    <p:sldId id="378" r:id="rId18"/>
    <p:sldId id="368" r:id="rId19"/>
    <p:sldId id="374" r:id="rId20"/>
    <p:sldId id="365" r:id="rId21"/>
    <p:sldId id="367" r:id="rId22"/>
    <p:sldId id="375" r:id="rId23"/>
    <p:sldId id="370" r:id="rId24"/>
    <p:sldId id="377" r:id="rId25"/>
    <p:sldId id="345" r:id="rId26"/>
    <p:sldId id="380" r:id="rId27"/>
    <p:sldId id="357" r:id="rId28"/>
    <p:sldId id="358" r:id="rId29"/>
    <p:sldId id="379"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0000"/>
    <a:srgbClr val="CF7977"/>
    <a:srgbClr val="DA9896"/>
    <a:srgbClr val="CBF5EA"/>
    <a:srgbClr val="00518E"/>
    <a:srgbClr val="69E1C2"/>
    <a:srgbClr val="893D8B"/>
    <a:srgbClr val="D8F9D3"/>
    <a:srgbClr val="A7EC9C"/>
    <a:srgbClr val="8F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8" d="100"/>
          <a:sy n="78" d="100"/>
        </p:scale>
        <p:origin x="-1146"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600" dirty="0">
                <a:solidFill>
                  <a:srgbClr val="0070C0"/>
                </a:solidFill>
                <a:latin typeface="Times New Roman" pitchFamily="18" charset="0"/>
                <a:cs typeface="Times New Roman" pitchFamily="18" charset="0"/>
              </a:rPr>
              <a:t>Проф. </a:t>
            </a:r>
            <a:r>
              <a:rPr lang="ru-RU" sz="1600" dirty="0" smtClean="0">
                <a:solidFill>
                  <a:srgbClr val="0070C0"/>
                </a:solidFill>
                <a:latin typeface="Times New Roman" pitchFamily="18" charset="0"/>
                <a:cs typeface="Times New Roman" pitchFamily="18" charset="0"/>
              </a:rPr>
              <a:t>компетентность </a:t>
            </a:r>
            <a:r>
              <a:rPr lang="ru-RU" sz="1600" dirty="0">
                <a:solidFill>
                  <a:srgbClr val="0070C0"/>
                </a:solidFill>
                <a:latin typeface="Times New Roman" pitchFamily="18" charset="0"/>
                <a:cs typeface="Times New Roman" pitchFamily="18" charset="0"/>
              </a:rPr>
              <a:t>начинающих </a:t>
            </a:r>
            <a:r>
              <a:rPr lang="ru-RU" sz="1600" dirty="0" err="1">
                <a:solidFill>
                  <a:srgbClr val="0070C0"/>
                </a:solidFill>
                <a:latin typeface="Times New Roman" pitchFamily="18" charset="0"/>
                <a:cs typeface="Times New Roman" pitchFamily="18" charset="0"/>
              </a:rPr>
              <a:t>пед</a:t>
            </a:r>
            <a:r>
              <a:rPr lang="ru-RU" dirty="0">
                <a:solidFill>
                  <a:srgbClr val="0070C0"/>
                </a:solidFill>
              </a:rPr>
              <a:t>.</a:t>
            </a:r>
          </a:p>
        </c:rich>
      </c:tx>
      <c:layout>
        <c:manualLayout>
          <c:xMode val="edge"/>
          <c:yMode val="edge"/>
          <c:x val="1.546913551098467E-2"/>
          <c:y val="8.6956521739130557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54249373526398303"/>
          <c:w val="0.56621199937220357"/>
          <c:h val="0.40610302558974931"/>
        </c:manualLayout>
      </c:layout>
      <c:pie3DChart>
        <c:varyColors val="1"/>
        <c:dLbls>
          <c:showLegendKey val="0"/>
          <c:showVal val="0"/>
          <c:showCatName val="0"/>
          <c:showSerName val="0"/>
          <c:showPercent val="0"/>
          <c:showBubbleSize val="0"/>
          <c:showLeaderLines val="1"/>
        </c:dLbls>
      </c:pie3DChart>
    </c:plotArea>
    <c:plotVisOnly val="1"/>
    <c:dispBlanksAs val="zero"/>
    <c:showDLblsOverMax val="0"/>
  </c:chart>
  <c:spPr>
    <a:ln>
      <a:noFill/>
    </a:ln>
  </c:spPr>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sz="1600" dirty="0" smtClean="0">
                <a:solidFill>
                  <a:srgbClr val="0070C0"/>
                </a:solidFill>
                <a:latin typeface="Times New Roman" pitchFamily="18" charset="0"/>
                <a:cs typeface="Times New Roman" pitchFamily="18" charset="0"/>
              </a:rPr>
              <a:t>Уровень усвоения образовательного материала</a:t>
            </a:r>
            <a:endParaRPr lang="ru-RU" sz="1600" dirty="0">
              <a:solidFill>
                <a:srgbClr val="0070C0"/>
              </a:solidFill>
              <a:latin typeface="Times New Roman" pitchFamily="18" charset="0"/>
              <a:cs typeface="Times New Roman" pitchFamily="18" charset="0"/>
            </a:endParaRP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7.9653783946133289E-2"/>
          <c:y val="0.19833228287881488"/>
          <c:w val="0.92034621605386735"/>
          <c:h val="0.42999349965098582"/>
        </c:manualLayout>
      </c:layout>
      <c:pie3DChart>
        <c:varyColors val="1"/>
        <c:ser>
          <c:idx val="0"/>
          <c:order val="0"/>
          <c:tx>
            <c:strRef>
              <c:f>Лист1!$B$1</c:f>
              <c:strCache>
                <c:ptCount val="1"/>
                <c:pt idx="0">
                  <c:v>Столбец1</c:v>
                </c:pt>
              </c:strCache>
            </c:strRef>
          </c:tx>
          <c:explosion val="25"/>
          <c:dPt>
            <c:idx val="2"/>
            <c:bubble3D val="0"/>
            <c:spPr>
              <a:solidFill>
                <a:srgbClr val="CCCC00"/>
              </a:solidFill>
            </c:spPr>
          </c:dPt>
          <c:dLbls>
            <c:txPr>
              <a:bodyPr/>
              <a:lstStyle/>
              <a:p>
                <a:pPr>
                  <a:defRPr>
                    <a:solidFill>
                      <a:srgbClr val="002060"/>
                    </a:solidFill>
                  </a:defRPr>
                </a:pPr>
                <a:endParaRPr lang="ru-RU"/>
              </a:p>
            </c:txPr>
            <c:showLegendKey val="0"/>
            <c:showVal val="1"/>
            <c:showCatName val="0"/>
            <c:showSerName val="0"/>
            <c:showPercent val="0"/>
            <c:showBubbleSize val="0"/>
            <c:showLeaderLines val="1"/>
          </c:dLbls>
          <c:cat>
            <c:strRef>
              <c:f>Лист1!$A$2:$A$5</c:f>
              <c:strCache>
                <c:ptCount val="4"/>
                <c:pt idx="0">
                  <c:v>лекция</c:v>
                </c:pt>
                <c:pt idx="1">
                  <c:v>самостоятельная работа с литературой</c:v>
                </c:pt>
                <c:pt idx="2">
                  <c:v>проговаривание </c:v>
                </c:pt>
                <c:pt idx="3">
                  <c:v>личное участие в изучаемой деятельности</c:v>
                </c:pt>
              </c:strCache>
            </c:strRef>
          </c:cat>
          <c:val>
            <c:numRef>
              <c:f>Лист1!$B$2:$B$5</c:f>
              <c:numCache>
                <c:formatCode>0%</c:formatCode>
                <c:ptCount val="4"/>
                <c:pt idx="0">
                  <c:v>0.30000000000000021</c:v>
                </c:pt>
                <c:pt idx="1">
                  <c:v>0.5</c:v>
                </c:pt>
                <c:pt idx="2">
                  <c:v>0.7000000000000004</c:v>
                </c:pt>
                <c:pt idx="3">
                  <c:v>0.9</c:v>
                </c:pt>
              </c:numCache>
            </c:numRef>
          </c:val>
        </c:ser>
        <c:dLbls>
          <c:showLegendKey val="0"/>
          <c:showVal val="0"/>
          <c:showCatName val="0"/>
          <c:showSerName val="0"/>
          <c:showPercent val="0"/>
          <c:showBubbleSize val="0"/>
          <c:showLeaderLines val="1"/>
        </c:dLbls>
      </c:pie3DChart>
    </c:plotArea>
    <c:legend>
      <c:legendPos val="b"/>
      <c:layout>
        <c:manualLayout>
          <c:xMode val="edge"/>
          <c:yMode val="edge"/>
          <c:x val="5.3294871998349438E-2"/>
          <c:y val="0.63256244139700979"/>
          <c:w val="0.84090458203056861"/>
          <c:h val="0.34045539657404494"/>
        </c:manualLayout>
      </c:layout>
      <c:overlay val="0"/>
      <c:txPr>
        <a:bodyPr/>
        <a:lstStyle/>
        <a:p>
          <a:pPr>
            <a:defRPr sz="1600">
              <a:solidFill>
                <a:srgbClr val="002060"/>
              </a:solidFill>
              <a:latin typeface="Times New Roman" pitchFamily="18" charset="0"/>
              <a:cs typeface="Times New Roman" pitchFamily="18" charset="0"/>
            </a:defRPr>
          </a:pPr>
          <a:endParaRPr lang="ru-RU"/>
        </a:p>
      </c:txPr>
    </c:legend>
    <c:plotVisOnly val="1"/>
    <c:dispBlanksAs val="zero"/>
    <c:showDLblsOverMax val="0"/>
  </c:chart>
  <c:spPr>
    <a:ln>
      <a:noFill/>
    </a:ln>
  </c:spPr>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Лист1!$B$1</c:f>
              <c:strCache>
                <c:ptCount val="1"/>
                <c:pt idx="0">
                  <c:v>высшая</c:v>
                </c:pt>
              </c:strCache>
            </c:strRef>
          </c:tx>
          <c:invertIfNegative val="0"/>
          <c:cat>
            <c:strRef>
              <c:f>Лист1!$A$2:$A$3</c:f>
              <c:strCache>
                <c:ptCount val="2"/>
                <c:pt idx="0">
                  <c:v>2015-2016</c:v>
                </c:pt>
                <c:pt idx="1">
                  <c:v>2017-2018</c:v>
                </c:pt>
              </c:strCache>
            </c:strRef>
          </c:cat>
          <c:val>
            <c:numRef>
              <c:f>Лист1!$B$2:$B$3</c:f>
              <c:numCache>
                <c:formatCode>General</c:formatCode>
                <c:ptCount val="2"/>
                <c:pt idx="0">
                  <c:v>1</c:v>
                </c:pt>
                <c:pt idx="1">
                  <c:v>4</c:v>
                </c:pt>
              </c:numCache>
            </c:numRef>
          </c:val>
        </c:ser>
        <c:ser>
          <c:idx val="1"/>
          <c:order val="1"/>
          <c:tx>
            <c:strRef>
              <c:f>Лист1!$C$1</c:f>
              <c:strCache>
                <c:ptCount val="1"/>
                <c:pt idx="0">
                  <c:v>первая</c:v>
                </c:pt>
              </c:strCache>
            </c:strRef>
          </c:tx>
          <c:invertIfNegative val="0"/>
          <c:cat>
            <c:strRef>
              <c:f>Лист1!$A$2:$A$3</c:f>
              <c:strCache>
                <c:ptCount val="2"/>
                <c:pt idx="0">
                  <c:v>2015-2016</c:v>
                </c:pt>
                <c:pt idx="1">
                  <c:v>2017-2018</c:v>
                </c:pt>
              </c:strCache>
            </c:strRef>
          </c:cat>
          <c:val>
            <c:numRef>
              <c:f>Лист1!$C$2:$C$3</c:f>
              <c:numCache>
                <c:formatCode>General</c:formatCode>
                <c:ptCount val="2"/>
                <c:pt idx="0">
                  <c:v>5</c:v>
                </c:pt>
                <c:pt idx="1">
                  <c:v>6</c:v>
                </c:pt>
              </c:numCache>
            </c:numRef>
          </c:val>
        </c:ser>
        <c:ser>
          <c:idx val="2"/>
          <c:order val="2"/>
          <c:tx>
            <c:strRef>
              <c:f>Лист1!$D$1</c:f>
              <c:strCache>
                <c:ptCount val="1"/>
                <c:pt idx="0">
                  <c:v>СЗД</c:v>
                </c:pt>
              </c:strCache>
            </c:strRef>
          </c:tx>
          <c:invertIfNegative val="0"/>
          <c:cat>
            <c:strRef>
              <c:f>Лист1!$A$2:$A$3</c:f>
              <c:strCache>
                <c:ptCount val="2"/>
                <c:pt idx="0">
                  <c:v>2015-2016</c:v>
                </c:pt>
                <c:pt idx="1">
                  <c:v>2017-2018</c:v>
                </c:pt>
              </c:strCache>
            </c:strRef>
          </c:cat>
          <c:val>
            <c:numRef>
              <c:f>Лист1!$D$2:$D$3</c:f>
              <c:numCache>
                <c:formatCode>General</c:formatCode>
                <c:ptCount val="2"/>
                <c:pt idx="0">
                  <c:v>2</c:v>
                </c:pt>
              </c:numCache>
            </c:numRef>
          </c:val>
        </c:ser>
        <c:ser>
          <c:idx val="3"/>
          <c:order val="3"/>
          <c:tx>
            <c:strRef>
              <c:f>Лист1!$E$1</c:f>
              <c:strCache>
                <c:ptCount val="1"/>
                <c:pt idx="0">
                  <c:v>Столбец1</c:v>
                </c:pt>
              </c:strCache>
            </c:strRef>
          </c:tx>
          <c:invertIfNegative val="0"/>
          <c:cat>
            <c:strRef>
              <c:f>Лист1!$A$2:$A$3</c:f>
              <c:strCache>
                <c:ptCount val="2"/>
                <c:pt idx="0">
                  <c:v>2015-2016</c:v>
                </c:pt>
                <c:pt idx="1">
                  <c:v>2017-2018</c:v>
                </c:pt>
              </c:strCache>
            </c:strRef>
          </c:cat>
          <c:val>
            <c:numRef>
              <c:f>Лист1!$E$2:$E$3</c:f>
            </c:numRef>
          </c:val>
        </c:ser>
        <c:ser>
          <c:idx val="4"/>
          <c:order val="4"/>
          <c:tx>
            <c:strRef>
              <c:f>Лист1!$F$1</c:f>
              <c:strCache>
                <c:ptCount val="1"/>
                <c:pt idx="0">
                  <c:v> не аттес</c:v>
                </c:pt>
              </c:strCache>
            </c:strRef>
          </c:tx>
          <c:invertIfNegative val="0"/>
          <c:cat>
            <c:strRef>
              <c:f>Лист1!$A$2:$A$3</c:f>
              <c:strCache>
                <c:ptCount val="2"/>
                <c:pt idx="0">
                  <c:v>2015-2016</c:v>
                </c:pt>
                <c:pt idx="1">
                  <c:v>2017-2018</c:v>
                </c:pt>
              </c:strCache>
            </c:strRef>
          </c:cat>
          <c:val>
            <c:numRef>
              <c:f>Лист1!$F$2:$F$3</c:f>
              <c:numCache>
                <c:formatCode>General</c:formatCode>
                <c:ptCount val="2"/>
                <c:pt idx="0">
                  <c:v>6</c:v>
                </c:pt>
                <c:pt idx="1">
                  <c:v>2</c:v>
                </c:pt>
              </c:numCache>
            </c:numRef>
          </c:val>
        </c:ser>
        <c:dLbls>
          <c:showLegendKey val="0"/>
          <c:showVal val="0"/>
          <c:showCatName val="0"/>
          <c:showSerName val="0"/>
          <c:showPercent val="0"/>
          <c:showBubbleSize val="0"/>
        </c:dLbls>
        <c:gapWidth val="150"/>
        <c:axId val="100140160"/>
        <c:axId val="100141696"/>
      </c:barChart>
      <c:catAx>
        <c:axId val="100140160"/>
        <c:scaling>
          <c:orientation val="minMax"/>
        </c:scaling>
        <c:delete val="0"/>
        <c:axPos val="b"/>
        <c:majorTickMark val="out"/>
        <c:minorTickMark val="none"/>
        <c:tickLblPos val="nextTo"/>
        <c:crossAx val="100141696"/>
        <c:crosses val="autoZero"/>
        <c:auto val="1"/>
        <c:lblAlgn val="ctr"/>
        <c:lblOffset val="100"/>
        <c:noMultiLvlLbl val="0"/>
      </c:catAx>
      <c:valAx>
        <c:axId val="100141696"/>
        <c:scaling>
          <c:orientation val="minMax"/>
        </c:scaling>
        <c:delete val="0"/>
        <c:axPos val="l"/>
        <c:majorGridlines/>
        <c:numFmt formatCode="General" sourceLinked="1"/>
        <c:majorTickMark val="out"/>
        <c:minorTickMark val="none"/>
        <c:tickLblPos val="nextTo"/>
        <c:crossAx val="100140160"/>
        <c:crosses val="autoZero"/>
        <c:crossBetween val="between"/>
      </c:valAx>
    </c:plotArea>
    <c:legend>
      <c:legendPos val="r"/>
      <c:layout>
        <c:manualLayout>
          <c:xMode val="edge"/>
          <c:yMode val="edge"/>
          <c:x val="0.77586302286640663"/>
          <c:y val="0.13759865206690922"/>
          <c:w val="0.21143860252554347"/>
          <c:h val="0.83342420762959291"/>
        </c:manualLayou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barChart>
        <c:barDir val="col"/>
        <c:grouping val="clustered"/>
        <c:varyColors val="0"/>
        <c:ser>
          <c:idx val="0"/>
          <c:order val="0"/>
          <c:tx>
            <c:strRef>
              <c:f>Лист1!$B$1</c:f>
              <c:strCache>
                <c:ptCount val="1"/>
                <c:pt idx="0">
                  <c:v>2015-2016</c:v>
                </c:pt>
              </c:strCache>
            </c:strRef>
          </c:tx>
          <c:invertIfNegative val="0"/>
          <c:cat>
            <c:strRef>
              <c:f>Лист1!$A$2:$A$10</c:f>
              <c:strCache>
                <c:ptCount val="9"/>
                <c:pt idx="0">
                  <c:v>знания</c:v>
                </c:pt>
                <c:pt idx="1">
                  <c:v>умения</c:v>
                </c:pt>
                <c:pt idx="2">
                  <c:v>исследовательская активность</c:v>
                </c:pt>
                <c:pt idx="3">
                  <c:v>инф-коммуникативная ф.</c:v>
                </c:pt>
                <c:pt idx="4">
                  <c:v>регулятивно-кум. Ф.</c:v>
                </c:pt>
                <c:pt idx="5">
                  <c:v>гностический компонент</c:v>
                </c:pt>
                <c:pt idx="6">
                  <c:v>коммуникативный компонент</c:v>
                </c:pt>
                <c:pt idx="7">
                  <c:v>организаторский компонент</c:v>
                </c:pt>
                <c:pt idx="8">
                  <c:v>конструк-проектировочный компонент</c:v>
                </c:pt>
              </c:strCache>
            </c:strRef>
          </c:cat>
          <c:val>
            <c:numRef>
              <c:f>Лист1!$B$2:$B$10</c:f>
              <c:numCache>
                <c:formatCode>General</c:formatCode>
                <c:ptCount val="9"/>
                <c:pt idx="0">
                  <c:v>2</c:v>
                </c:pt>
                <c:pt idx="1">
                  <c:v>2</c:v>
                </c:pt>
                <c:pt idx="2">
                  <c:v>1</c:v>
                </c:pt>
                <c:pt idx="3">
                  <c:v>2</c:v>
                </c:pt>
                <c:pt idx="4">
                  <c:v>2</c:v>
                </c:pt>
                <c:pt idx="5">
                  <c:v>2</c:v>
                </c:pt>
                <c:pt idx="6">
                  <c:v>2</c:v>
                </c:pt>
                <c:pt idx="7">
                  <c:v>3</c:v>
                </c:pt>
                <c:pt idx="8">
                  <c:v>2</c:v>
                </c:pt>
              </c:numCache>
            </c:numRef>
          </c:val>
        </c:ser>
        <c:ser>
          <c:idx val="1"/>
          <c:order val="1"/>
          <c:tx>
            <c:strRef>
              <c:f>Лист1!$C$1</c:f>
              <c:strCache>
                <c:ptCount val="1"/>
                <c:pt idx="0">
                  <c:v>2017-2018</c:v>
                </c:pt>
              </c:strCache>
            </c:strRef>
          </c:tx>
          <c:invertIfNegative val="0"/>
          <c:cat>
            <c:strRef>
              <c:f>Лист1!$A$2:$A$10</c:f>
              <c:strCache>
                <c:ptCount val="9"/>
                <c:pt idx="0">
                  <c:v>знания</c:v>
                </c:pt>
                <c:pt idx="1">
                  <c:v>умения</c:v>
                </c:pt>
                <c:pt idx="2">
                  <c:v>исследовательская активность</c:v>
                </c:pt>
                <c:pt idx="3">
                  <c:v>инф-коммуникативная ф.</c:v>
                </c:pt>
                <c:pt idx="4">
                  <c:v>регулятивно-кум. Ф.</c:v>
                </c:pt>
                <c:pt idx="5">
                  <c:v>гностический компонент</c:v>
                </c:pt>
                <c:pt idx="6">
                  <c:v>коммуникативный компонент</c:v>
                </c:pt>
                <c:pt idx="7">
                  <c:v>организаторский компонент</c:v>
                </c:pt>
                <c:pt idx="8">
                  <c:v>конструк-проектировочный компонент</c:v>
                </c:pt>
              </c:strCache>
            </c:strRef>
          </c:cat>
          <c:val>
            <c:numRef>
              <c:f>Лист1!$C$2:$C$10</c:f>
              <c:numCache>
                <c:formatCode>General</c:formatCode>
                <c:ptCount val="9"/>
                <c:pt idx="0">
                  <c:v>3</c:v>
                </c:pt>
                <c:pt idx="1">
                  <c:v>3</c:v>
                </c:pt>
                <c:pt idx="2">
                  <c:v>3</c:v>
                </c:pt>
                <c:pt idx="3">
                  <c:v>4</c:v>
                </c:pt>
                <c:pt idx="4">
                  <c:v>3</c:v>
                </c:pt>
                <c:pt idx="5">
                  <c:v>3</c:v>
                </c:pt>
                <c:pt idx="6">
                  <c:v>3</c:v>
                </c:pt>
                <c:pt idx="7">
                  <c:v>4</c:v>
                </c:pt>
                <c:pt idx="8">
                  <c:v>4</c:v>
                </c:pt>
              </c:numCache>
            </c:numRef>
          </c:val>
        </c:ser>
        <c:dLbls>
          <c:showLegendKey val="0"/>
          <c:showVal val="0"/>
          <c:showCatName val="0"/>
          <c:showSerName val="0"/>
          <c:showPercent val="0"/>
          <c:showBubbleSize val="0"/>
        </c:dLbls>
        <c:gapWidth val="150"/>
        <c:axId val="100174848"/>
        <c:axId val="100184832"/>
      </c:barChart>
      <c:catAx>
        <c:axId val="100174848"/>
        <c:scaling>
          <c:orientation val="minMax"/>
        </c:scaling>
        <c:delete val="0"/>
        <c:axPos val="b"/>
        <c:numFmt formatCode="General" sourceLinked="1"/>
        <c:majorTickMark val="none"/>
        <c:minorTickMark val="none"/>
        <c:tickLblPos val="nextTo"/>
        <c:crossAx val="100184832"/>
        <c:crosses val="autoZero"/>
        <c:auto val="1"/>
        <c:lblAlgn val="ctr"/>
        <c:lblOffset val="100"/>
        <c:noMultiLvlLbl val="0"/>
      </c:catAx>
      <c:valAx>
        <c:axId val="100184832"/>
        <c:scaling>
          <c:orientation val="minMax"/>
        </c:scaling>
        <c:delete val="0"/>
        <c:axPos val="l"/>
        <c:majorGridlines/>
        <c:numFmt formatCode="General" sourceLinked="1"/>
        <c:majorTickMark val="out"/>
        <c:minorTickMark val="none"/>
        <c:tickLblPos val="nextTo"/>
        <c:crossAx val="100174848"/>
        <c:crosses val="autoZero"/>
        <c:crossBetween val="between"/>
      </c:valAx>
    </c:plotArea>
    <c:legend>
      <c:legendPos val="r"/>
      <c:layout/>
      <c:overlay val="0"/>
    </c:legend>
    <c:plotVisOnly val="1"/>
    <c:dispBlanksAs val="gap"/>
    <c:showDLblsOverMax val="0"/>
  </c:chart>
  <c:txPr>
    <a:bodyPr/>
    <a:lstStyle/>
    <a:p>
      <a:pPr>
        <a:defRPr sz="863"/>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5663974-6401-4CC0-9A61-2BB608AD83BC}" type="datetimeFigureOut">
              <a:rPr lang="ru-RU"/>
              <a:pPr>
                <a:defRPr/>
              </a:pPr>
              <a:t>04.04.2018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41E662B-E0DF-4BA2-B808-339709A57247}" type="slidenum">
              <a:rPr lang="ru-RU"/>
              <a:pPr>
                <a:defRPr/>
              </a:pPr>
              <a:t>‹#›</a:t>
            </a:fld>
            <a:endParaRPr lang="ru-RU"/>
          </a:p>
        </p:txBody>
      </p:sp>
    </p:spTree>
    <p:extLst>
      <p:ext uri="{BB962C8B-B14F-4D97-AF65-F5344CB8AC3E}">
        <p14:creationId xmlns:p14="http://schemas.microsoft.com/office/powerpoint/2010/main" val="1547138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CEBC09B-6F86-4557-A2B4-DD87A3D42A49}" type="slidenum">
              <a:rPr lang="ru-RU" smtClean="0"/>
              <a:pPr>
                <a:defRPr/>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ransition>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819630A-49E7-46E9-9201-50082CDB5AA7}"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080283EB-7EC7-4CB8-9787-6437AACFA37B}"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A9EA45B5-338A-46A2-B2E6-E5238BCD4098}" type="slidenum">
              <a:rPr lang="ru-RU" smtClean="0"/>
              <a:pPr>
                <a:defRPr/>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82F280A9-0F1C-4DC7-AC08-B478254D31AE}"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E4ED6132-FEA0-449D-B50F-157A828DECF8}" type="slidenum">
              <a:rPr lang="ru-RU" smtClean="0"/>
              <a:pPr>
                <a:defRPr/>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AEF6B953-605C-47C9-B518-684AD88C4D03}" type="slidenum">
              <a:rPr lang="ru-RU" smtClean="0"/>
              <a:pPr>
                <a:defRPr/>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ransition>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DF9D1CD7-96C4-4F2D-A4F3-7D05C3973F8A}"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C5CD330D-3D48-4AA1-95B1-C10E3B58AD0F}"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6140E6F6-9BA3-4994-892A-14D1E914D64E}" type="slidenum">
              <a:rPr lang="ru-RU" smtClean="0"/>
              <a:pPr>
                <a:defRPr/>
              </a:pPr>
              <a:t>‹#›</a:t>
            </a:fld>
            <a:endParaRPr lang="ru-RU"/>
          </a:p>
        </p:txBody>
      </p:sp>
    </p:spTree>
  </p:cSld>
  <p:clrMapOvr>
    <a:masterClrMapping/>
  </p:clrMapOvr>
  <p:transition>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07DCF2FC-A94B-45CE-9B4B-EFCD85BD7698}" type="slidenum">
              <a:rPr lang="ru-RU" smtClean="0"/>
              <a:pPr>
                <a:defRPr/>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ransition>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155516AD-5F55-4C9F-96C7-8242A6EB1BD1}"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ipe/>
  </p:transition>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a:xfrm>
            <a:off x="762000" y="1600200"/>
            <a:ext cx="7924800" cy="4800600"/>
          </a:xfrm>
        </p:spPr>
        <p:txBody>
          <a:bodyPr>
            <a:normAutofit fontScale="90000"/>
          </a:bodyPr>
          <a:lstStyle/>
          <a:p>
            <a:pPr algn="r" eaLnBrk="1" hangingPunct="1"/>
            <a:r>
              <a:rPr lang="ru-RU" sz="5400" b="1" dirty="0" smtClean="0">
                <a:solidFill>
                  <a:srgbClr val="FF0000"/>
                </a:solidFill>
                <a:latin typeface="Monotype Corsiva" pitchFamily="66" charset="0"/>
              </a:rPr>
              <a:t/>
            </a:r>
            <a:br>
              <a:rPr lang="ru-RU" sz="5400" b="1" dirty="0" smtClean="0">
                <a:solidFill>
                  <a:srgbClr val="FF0000"/>
                </a:solidFill>
                <a:latin typeface="Monotype Corsiva" pitchFamily="66" charset="0"/>
              </a:rPr>
            </a:br>
            <a:r>
              <a:rPr lang="ru-RU" sz="5400" b="1" dirty="0">
                <a:solidFill>
                  <a:srgbClr val="FF0000"/>
                </a:solidFill>
                <a:latin typeface="Monotype Corsiva" pitchFamily="66" charset="0"/>
              </a:rPr>
              <a:t/>
            </a:r>
            <a:br>
              <a:rPr lang="ru-RU" sz="5400" b="1" dirty="0">
                <a:solidFill>
                  <a:srgbClr val="FF0000"/>
                </a:solidFill>
                <a:latin typeface="Monotype Corsiva" pitchFamily="66" charset="0"/>
              </a:rPr>
            </a:br>
            <a:r>
              <a:rPr lang="ru-RU" sz="5400" b="1" dirty="0" smtClean="0">
                <a:solidFill>
                  <a:srgbClr val="FF0000"/>
                </a:solidFill>
                <a:latin typeface="Monotype Corsiva" pitchFamily="66" charset="0"/>
              </a:rPr>
              <a:t/>
            </a:r>
            <a:br>
              <a:rPr lang="ru-RU" sz="5400" b="1" dirty="0" smtClean="0">
                <a:solidFill>
                  <a:srgbClr val="FF0000"/>
                </a:solidFill>
                <a:latin typeface="Monotype Corsiva" pitchFamily="66" charset="0"/>
              </a:rPr>
            </a:br>
            <a:r>
              <a:rPr lang="ru-RU" sz="5400" b="1" dirty="0">
                <a:solidFill>
                  <a:srgbClr val="FF0000"/>
                </a:solidFill>
                <a:latin typeface="Monotype Corsiva" pitchFamily="66" charset="0"/>
              </a:rPr>
              <a:t/>
            </a:r>
            <a:br>
              <a:rPr lang="ru-RU" sz="5400" b="1" dirty="0">
                <a:solidFill>
                  <a:srgbClr val="FF0000"/>
                </a:solidFill>
                <a:latin typeface="Monotype Corsiva" pitchFamily="66" charset="0"/>
              </a:rPr>
            </a:br>
            <a:r>
              <a:rPr lang="ru-RU" sz="5400" b="1" dirty="0">
                <a:solidFill>
                  <a:srgbClr val="FF0000"/>
                </a:solidFill>
                <a:latin typeface="Monotype Corsiva" pitchFamily="66" charset="0"/>
              </a:rPr>
              <a:t/>
            </a:r>
            <a:br>
              <a:rPr lang="ru-RU" sz="5400" b="1" dirty="0">
                <a:solidFill>
                  <a:srgbClr val="FF0000"/>
                </a:solidFill>
                <a:latin typeface="Monotype Corsiva" pitchFamily="66" charset="0"/>
              </a:rPr>
            </a:br>
            <a:endParaRPr lang="ru-RU" sz="5400" b="1" dirty="0" smtClean="0">
              <a:solidFill>
                <a:srgbClr val="FF0000"/>
              </a:solidFill>
              <a:latin typeface="Monotype Corsiva" pitchFamily="66" charset="0"/>
            </a:endParaRPr>
          </a:p>
        </p:txBody>
      </p:sp>
      <p:sp>
        <p:nvSpPr>
          <p:cNvPr id="4099" name="Содержимое 2"/>
          <p:cNvSpPr>
            <a:spLocks noGrp="1"/>
          </p:cNvSpPr>
          <p:nvPr>
            <p:ph sz="quarter" idx="13"/>
          </p:nvPr>
        </p:nvSpPr>
        <p:spPr>
          <a:xfrm>
            <a:off x="838200" y="5562600"/>
            <a:ext cx="7848600" cy="563563"/>
          </a:xfrm>
        </p:spPr>
        <p:txBody>
          <a:bodyPr/>
          <a:lstStyle/>
          <a:p>
            <a:pPr algn="ctr" eaLnBrk="1" hangingPunct="1">
              <a:buFontTx/>
              <a:buNone/>
              <a:defRPr/>
            </a:pPr>
            <a:endParaRPr lang="ru-RU" sz="1400" dirty="0" smtClean="0">
              <a:solidFill>
                <a:srgbClr val="00518E"/>
              </a:solidFill>
            </a:endParaRPr>
          </a:p>
          <a:p>
            <a:pPr algn="ctr" eaLnBrk="1" hangingPunct="1">
              <a:buFontTx/>
              <a:buNone/>
              <a:defRPr/>
            </a:pPr>
            <a:endParaRPr lang="ru-RU" sz="1400" dirty="0" smtClean="0">
              <a:solidFill>
                <a:srgbClr val="00518E"/>
              </a:solidFill>
            </a:endParaRPr>
          </a:p>
          <a:p>
            <a:pPr algn="ctr" eaLnBrk="1" hangingPunct="1">
              <a:buFontTx/>
              <a:buNone/>
              <a:defRPr/>
            </a:pPr>
            <a:endParaRPr lang="ru-RU" sz="1400" dirty="0" smtClean="0">
              <a:solidFill>
                <a:srgbClr val="00518E"/>
              </a:solidFill>
            </a:endParaRPr>
          </a:p>
          <a:p>
            <a:pPr algn="ctr" eaLnBrk="1" hangingPunct="1">
              <a:buFontTx/>
              <a:buNone/>
              <a:defRPr/>
            </a:pPr>
            <a:endParaRPr lang="ru-RU" sz="2800" dirty="0" smtClean="0">
              <a:solidFill>
                <a:srgbClr val="00518E"/>
              </a:solidFill>
            </a:endParaRPr>
          </a:p>
        </p:txBody>
      </p:sp>
      <p:sp>
        <p:nvSpPr>
          <p:cNvPr id="7" name="Прямоугольник 6"/>
          <p:cNvSpPr/>
          <p:nvPr/>
        </p:nvSpPr>
        <p:spPr bwMode="auto">
          <a:xfrm>
            <a:off x="1500166" y="785794"/>
            <a:ext cx="7415210" cy="3305172"/>
          </a:xfrm>
          <a:prstGeom prst="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ru-RU" sz="3200" b="1"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endParaRPr>
          </a:p>
          <a:p>
            <a:pPr algn="ctr"/>
            <a:endParaRPr lang="ru-RU" sz="2000" b="1" dirty="0" smtClean="0">
              <a:solidFill>
                <a:srgbClr val="002060"/>
              </a:solidFill>
              <a:latin typeface="Times New Roman" pitchFamily="18" charset="0"/>
              <a:cs typeface="Times New Roman" pitchFamily="18" charset="0"/>
            </a:endParaRPr>
          </a:p>
          <a:p>
            <a:pPr algn="ctr"/>
            <a:r>
              <a:rPr lang="ru-RU" sz="2800" b="1" dirty="0" smtClean="0">
                <a:solidFill>
                  <a:srgbClr val="002060"/>
                </a:solidFill>
                <a:latin typeface="Times New Roman" pitchFamily="18" charset="0"/>
                <a:cs typeface="Times New Roman" pitchFamily="18" charset="0"/>
              </a:rPr>
              <a:t>Активные формы методической работы как наиболее эффективное средство повышения профессиональной компетентности педагогов ДОУ</a:t>
            </a:r>
            <a:endParaRPr lang="ru-RU" sz="2800" dirty="0">
              <a:solidFill>
                <a:srgbClr val="002060"/>
              </a:solidFill>
              <a:latin typeface="Times New Roman" pitchFamily="18" charset="0"/>
              <a:cs typeface="Times New Roman" pitchFamily="18" charset="0"/>
            </a:endParaRPr>
          </a:p>
        </p:txBody>
      </p:sp>
      <p:pic>
        <p:nvPicPr>
          <p:cNvPr id="13" name="Рисунок 12" descr="учительница.png"/>
          <p:cNvPicPr>
            <a:picLocks noChangeAspect="1"/>
          </p:cNvPicPr>
          <p:nvPr/>
        </p:nvPicPr>
        <p:blipFill>
          <a:blip r:embed="rId2"/>
          <a:stretch>
            <a:fillRect/>
          </a:stretch>
        </p:blipFill>
        <p:spPr>
          <a:xfrm>
            <a:off x="357158" y="3143248"/>
            <a:ext cx="1444337" cy="3062690"/>
          </a:xfrm>
          <a:prstGeom prst="rect">
            <a:avLst/>
          </a:prstGeom>
          <a:ln>
            <a:noFill/>
          </a:ln>
          <a:effectLst>
            <a:outerShdw blurRad="292100" dist="139700" dir="2700000" algn="tl" rotWithShape="0">
              <a:srgbClr val="333333">
                <a:alpha val="65000"/>
              </a:srgbClr>
            </a:outerShdw>
          </a:effectLst>
        </p:spPr>
      </p:pic>
      <p:sp>
        <p:nvSpPr>
          <p:cNvPr id="8" name="Прямоугольник с двумя скругленными противолежащими углами 7"/>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3428992" y="4500570"/>
            <a:ext cx="5357818" cy="1938992"/>
          </a:xfrm>
          <a:prstGeom prst="rect">
            <a:avLst/>
          </a:prstGeom>
        </p:spPr>
        <p:txBody>
          <a:bodyPr wrap="square">
            <a:spAutoFit/>
          </a:bodyPr>
          <a:lstStyle/>
          <a:p>
            <a:r>
              <a:rPr lang="ru-RU" sz="2400" dirty="0" smtClean="0">
                <a:solidFill>
                  <a:srgbClr val="002060"/>
                </a:solidFill>
                <a:latin typeface="Times New Roman" pitchFamily="18" charset="0"/>
                <a:ea typeface="Times New Roman" pitchFamily="18" charset="0"/>
                <a:cs typeface="Times New Roman" pitchFamily="18" charset="0"/>
              </a:rPr>
              <a:t>Составил: старший воспитатель  высшей квалификационной категории МБДОУ </a:t>
            </a:r>
            <a:r>
              <a:rPr lang="ru-RU" sz="2400" dirty="0" err="1" smtClean="0">
                <a:solidFill>
                  <a:srgbClr val="002060"/>
                </a:solidFill>
                <a:latin typeface="Times New Roman" pitchFamily="18" charset="0"/>
                <a:ea typeface="Times New Roman" pitchFamily="18" charset="0"/>
                <a:cs typeface="Times New Roman" pitchFamily="18" charset="0"/>
              </a:rPr>
              <a:t>д</a:t>
            </a:r>
            <a:r>
              <a:rPr lang="ru-RU" sz="2400" dirty="0" smtClean="0">
                <a:solidFill>
                  <a:srgbClr val="002060"/>
                </a:solidFill>
                <a:latin typeface="Times New Roman" pitchFamily="18" charset="0"/>
                <a:ea typeface="Times New Roman" pitchFamily="18" charset="0"/>
                <a:cs typeface="Times New Roman" pitchFamily="18" charset="0"/>
              </a:rPr>
              <a:t>/с №28 </a:t>
            </a:r>
            <a:r>
              <a:rPr lang="ru-RU" sz="2400" dirty="0" err="1" smtClean="0">
                <a:solidFill>
                  <a:srgbClr val="002060"/>
                </a:solidFill>
                <a:latin typeface="Times New Roman" pitchFamily="18" charset="0"/>
                <a:ea typeface="Times New Roman" pitchFamily="18" charset="0"/>
                <a:cs typeface="Times New Roman" pitchFamily="18" charset="0"/>
              </a:rPr>
              <a:t>Мантурова</a:t>
            </a:r>
            <a:r>
              <a:rPr lang="ru-RU" sz="2400" dirty="0" smtClean="0">
                <a:solidFill>
                  <a:srgbClr val="002060"/>
                </a:solidFill>
                <a:latin typeface="Times New Roman" pitchFamily="18" charset="0"/>
                <a:ea typeface="Times New Roman" pitchFamily="18" charset="0"/>
                <a:cs typeface="Times New Roman" pitchFamily="18" charset="0"/>
              </a:rPr>
              <a:t>  Анна Викторовна</a:t>
            </a:r>
            <a:endParaRPr lang="ru-RU" sz="2400" dirty="0">
              <a:solidFill>
                <a:srgbClr val="002060"/>
              </a:solidFill>
              <a:latin typeface="Times New Roman" pitchFamily="18" charset="0"/>
              <a:ea typeface="Times New Roman" pitchFamily="18" charset="0"/>
              <a:cs typeface="Times New Roman" pitchFamily="18" charset="0"/>
            </a:endParaRPr>
          </a:p>
          <a:p>
            <a:r>
              <a:rPr lang="ru-RU" sz="2400" dirty="0" smtClean="0">
                <a:solidFill>
                  <a:srgbClr val="002060"/>
                </a:solidFill>
                <a:latin typeface="Times New Roman" pitchFamily="18" charset="0"/>
                <a:ea typeface="Times New Roman" pitchFamily="18" charset="0"/>
                <a:cs typeface="Times New Roman" pitchFamily="18" charset="0"/>
              </a:rPr>
              <a:t>Г.Арзамас, 2018г </a:t>
            </a:r>
            <a:endParaRPr lang="ru-RU" sz="2400" dirty="0"/>
          </a:p>
        </p:txBody>
      </p:sp>
    </p:spTree>
    <p:extLst>
      <p:ext uri="{BB962C8B-B14F-4D97-AF65-F5344CB8AC3E}">
        <p14:creationId xmlns:p14="http://schemas.microsoft.com/office/powerpoint/2010/main" val="2036483135"/>
      </p:ext>
    </p:extLst>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4034" name="Picture 2" descr="F:\квест с педагогами\DSC02045.JPG"/>
          <p:cNvPicPr>
            <a:picLocks noChangeAspect="1" noChangeArrowheads="1"/>
          </p:cNvPicPr>
          <p:nvPr/>
        </p:nvPicPr>
        <p:blipFill>
          <a:blip r:embed="rId2" cstate="print"/>
          <a:srcRect/>
          <a:stretch>
            <a:fillRect/>
          </a:stretch>
        </p:blipFill>
        <p:spPr bwMode="auto">
          <a:xfrm>
            <a:off x="357158" y="857232"/>
            <a:ext cx="3566465" cy="2675201"/>
          </a:xfrm>
          <a:prstGeom prst="rect">
            <a:avLst/>
          </a:prstGeom>
          <a:noFill/>
          <a:ln>
            <a:solidFill>
              <a:srgbClr val="8E0000"/>
            </a:solidFill>
          </a:ln>
        </p:spPr>
      </p:pic>
      <p:sp>
        <p:nvSpPr>
          <p:cNvPr id="8" name="Прямоугольник 7"/>
          <p:cNvSpPr/>
          <p:nvPr/>
        </p:nvSpPr>
        <p:spPr>
          <a:xfrm>
            <a:off x="500034" y="214290"/>
            <a:ext cx="8178201" cy="461665"/>
          </a:xfrm>
          <a:prstGeom prst="rect">
            <a:avLst/>
          </a:prstGeom>
          <a:noFill/>
        </p:spPr>
        <p:txBody>
          <a:bodyPr wrap="none" lIns="91440" tIns="45720" rIns="91440" bIns="45720">
            <a:spAutoFit/>
          </a:bodyPr>
          <a:lstStyle/>
          <a:p>
            <a:pPr algn="ctr"/>
            <a:r>
              <a:rPr lang="ru-RU" sz="2400" b="1" i="1" cap="none" spc="0" dirty="0" err="1"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Квест</a:t>
            </a:r>
            <a:r>
              <a:rPr lang="ru-RU" sz="2400" b="1" i="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 «Путешествие по волнам педагогической науки» </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9" name="Скругленный прямоугольник 8"/>
          <p:cNvSpPr/>
          <p:nvPr/>
        </p:nvSpPr>
        <p:spPr bwMode="auto">
          <a:xfrm>
            <a:off x="928662" y="3357562"/>
            <a:ext cx="3357586" cy="42862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Заведующий вручает карту путешествия  начинающим педагогам</a:t>
            </a:r>
          </a:p>
        </p:txBody>
      </p:sp>
      <p:pic>
        <p:nvPicPr>
          <p:cNvPr id="44035" name="Picture 3" descr="F:\квест с педагогами\DSC02050.JPG"/>
          <p:cNvPicPr>
            <a:picLocks noChangeAspect="1" noChangeArrowheads="1"/>
          </p:cNvPicPr>
          <p:nvPr/>
        </p:nvPicPr>
        <p:blipFill>
          <a:blip r:embed="rId3" cstate="print"/>
          <a:srcRect/>
          <a:stretch>
            <a:fillRect/>
          </a:stretch>
        </p:blipFill>
        <p:spPr bwMode="auto">
          <a:xfrm>
            <a:off x="4857752" y="785794"/>
            <a:ext cx="3590908" cy="2693536"/>
          </a:xfrm>
          <a:prstGeom prst="rect">
            <a:avLst/>
          </a:prstGeom>
          <a:noFill/>
          <a:ln>
            <a:solidFill>
              <a:srgbClr val="8E0000"/>
            </a:solidFill>
          </a:ln>
        </p:spPr>
      </p:pic>
      <p:sp>
        <p:nvSpPr>
          <p:cNvPr id="10" name="Скругленный прямоугольник 9"/>
          <p:cNvSpPr/>
          <p:nvPr/>
        </p:nvSpPr>
        <p:spPr bwMode="auto">
          <a:xfrm>
            <a:off x="5572132" y="3357562"/>
            <a:ext cx="3357586" cy="42862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Начинающие педагоги</a:t>
            </a:r>
            <a:r>
              <a:rPr kumimoji="0" lang="ru-RU" sz="1200" b="0" i="0" u="none" strike="noStrike" cap="none" normalizeH="0" dirty="0" smtClean="0">
                <a:ln>
                  <a:noFill/>
                </a:ln>
                <a:solidFill>
                  <a:srgbClr val="002060"/>
                </a:solidFill>
                <a:effectLst/>
                <a:latin typeface="Times New Roman" pitchFamily="18" charset="0"/>
                <a:cs typeface="Times New Roman" pitchFamily="18" charset="0"/>
              </a:rPr>
              <a:t> с помощью загадки  отгадывают маршрут путешествия</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44036" name="Picture 4" descr="F:\квест с педагогами\DSC02052.JPG"/>
          <p:cNvPicPr>
            <a:picLocks noChangeAspect="1" noChangeArrowheads="1"/>
          </p:cNvPicPr>
          <p:nvPr/>
        </p:nvPicPr>
        <p:blipFill>
          <a:blip r:embed="rId4" cstate="print"/>
          <a:srcRect l="14861" r="31898"/>
          <a:stretch>
            <a:fillRect/>
          </a:stretch>
        </p:blipFill>
        <p:spPr bwMode="auto">
          <a:xfrm rot="5400000">
            <a:off x="3212891" y="3287911"/>
            <a:ext cx="2786802" cy="3926237"/>
          </a:xfrm>
          <a:prstGeom prst="rect">
            <a:avLst/>
          </a:prstGeom>
          <a:noFill/>
          <a:ln>
            <a:solidFill>
              <a:srgbClr val="8E0000"/>
            </a:solidFill>
          </a:ln>
        </p:spPr>
      </p:pic>
      <p:sp>
        <p:nvSpPr>
          <p:cNvPr id="12" name="Прямоугольник 11"/>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9</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5058" name="Picture 2" descr="F:\квест с педагогами\DSC02069.JPG"/>
          <p:cNvPicPr>
            <a:picLocks noChangeAspect="1" noChangeArrowheads="1"/>
          </p:cNvPicPr>
          <p:nvPr/>
        </p:nvPicPr>
        <p:blipFill>
          <a:blip r:embed="rId2" cstate="print"/>
          <a:srcRect/>
          <a:stretch>
            <a:fillRect/>
          </a:stretch>
        </p:blipFill>
        <p:spPr bwMode="auto">
          <a:xfrm>
            <a:off x="714348" y="285728"/>
            <a:ext cx="3571900" cy="2679278"/>
          </a:xfrm>
          <a:prstGeom prst="rect">
            <a:avLst/>
          </a:prstGeom>
          <a:noFill/>
          <a:ln>
            <a:solidFill>
              <a:srgbClr val="8E0000"/>
            </a:solidFill>
          </a:ln>
        </p:spPr>
      </p:pic>
      <p:pic>
        <p:nvPicPr>
          <p:cNvPr id="45059" name="Picture 3" descr="F:\квест с педагогами\DSC02063.JPG"/>
          <p:cNvPicPr>
            <a:picLocks noChangeAspect="1" noChangeArrowheads="1"/>
          </p:cNvPicPr>
          <p:nvPr/>
        </p:nvPicPr>
        <p:blipFill>
          <a:blip r:embed="rId3" cstate="print"/>
          <a:srcRect/>
          <a:stretch>
            <a:fillRect/>
          </a:stretch>
        </p:blipFill>
        <p:spPr bwMode="auto">
          <a:xfrm>
            <a:off x="5000628" y="285728"/>
            <a:ext cx="3566616" cy="2675314"/>
          </a:xfrm>
          <a:prstGeom prst="rect">
            <a:avLst/>
          </a:prstGeom>
          <a:noFill/>
          <a:ln>
            <a:solidFill>
              <a:srgbClr val="8E0000"/>
            </a:solidFill>
          </a:ln>
        </p:spPr>
      </p:pic>
      <p:sp>
        <p:nvSpPr>
          <p:cNvPr id="8" name="Скругленный прямоугольник 7"/>
          <p:cNvSpPr/>
          <p:nvPr/>
        </p:nvSpPr>
        <p:spPr bwMode="auto">
          <a:xfrm>
            <a:off x="1214414" y="2857496"/>
            <a:ext cx="6500858" cy="42862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ru-RU" sz="1200" dirty="0" smtClean="0"/>
              <a:t> </a:t>
            </a:r>
            <a:r>
              <a:rPr lang="ru-RU" sz="1200" dirty="0" smtClean="0">
                <a:solidFill>
                  <a:srgbClr val="002060"/>
                </a:solidFill>
                <a:latin typeface="Times New Roman" pitchFamily="18" charset="0"/>
                <a:cs typeface="Times New Roman" pitchFamily="18" charset="0"/>
              </a:rPr>
              <a:t>Первый пункт. Участников игры встречает Фрекен Бок. Она предложила путешественникам разгадать кроссворд по классификации игровой деятельности.</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45060" name="Picture 4" descr="F:\квест с педагогами\DSC02073.JPG"/>
          <p:cNvPicPr>
            <a:picLocks noChangeAspect="1" noChangeArrowheads="1"/>
          </p:cNvPicPr>
          <p:nvPr/>
        </p:nvPicPr>
        <p:blipFill>
          <a:blip r:embed="rId4" cstate="print"/>
          <a:srcRect l="32886" r="12495"/>
          <a:stretch>
            <a:fillRect/>
          </a:stretch>
        </p:blipFill>
        <p:spPr bwMode="auto">
          <a:xfrm rot="5400000">
            <a:off x="1138120" y="3066933"/>
            <a:ext cx="2652917" cy="3643338"/>
          </a:xfrm>
          <a:prstGeom prst="rect">
            <a:avLst/>
          </a:prstGeom>
          <a:noFill/>
          <a:ln>
            <a:solidFill>
              <a:srgbClr val="8E0000"/>
            </a:solidFill>
          </a:ln>
        </p:spPr>
      </p:pic>
      <p:pic>
        <p:nvPicPr>
          <p:cNvPr id="45061" name="Picture 5" descr="F:\квест с педагогами\DSC02078.JPG"/>
          <p:cNvPicPr>
            <a:picLocks noChangeAspect="1" noChangeArrowheads="1"/>
          </p:cNvPicPr>
          <p:nvPr/>
        </p:nvPicPr>
        <p:blipFill>
          <a:blip r:embed="rId5" cstate="print"/>
          <a:srcRect/>
          <a:stretch>
            <a:fillRect/>
          </a:stretch>
        </p:blipFill>
        <p:spPr bwMode="auto">
          <a:xfrm>
            <a:off x="5000628" y="3464705"/>
            <a:ext cx="3571900" cy="2679279"/>
          </a:xfrm>
          <a:prstGeom prst="rect">
            <a:avLst/>
          </a:prstGeom>
          <a:noFill/>
          <a:ln>
            <a:solidFill>
              <a:srgbClr val="8E0000"/>
            </a:solidFill>
          </a:ln>
        </p:spPr>
      </p:pic>
      <p:sp>
        <p:nvSpPr>
          <p:cNvPr id="11" name="Скругленный прямоугольник 10"/>
          <p:cNvSpPr/>
          <p:nvPr/>
        </p:nvSpPr>
        <p:spPr bwMode="auto">
          <a:xfrm>
            <a:off x="857224" y="6143644"/>
            <a:ext cx="7643866" cy="428628"/>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ru-RU" sz="1200" dirty="0" smtClean="0">
                <a:solidFill>
                  <a:srgbClr val="002060"/>
                </a:solidFill>
                <a:latin typeface="Times New Roman" pitchFamily="18" charset="0"/>
                <a:cs typeface="Times New Roman" pitchFamily="18" charset="0"/>
              </a:rPr>
              <a:t>Второй пункт.  Педагогов приветствует Василиса Премудрая.  Василиса предлагает педагогам задания, на знание особенностей  РППС,  необходимой для развития игровой деятельности дошкольников.</a:t>
            </a:r>
            <a:endParaRPr lang="ru-RU" sz="1200" dirty="0">
              <a:solidFill>
                <a:srgbClr val="002060"/>
              </a:solidFill>
              <a:latin typeface="Times New Roman" pitchFamily="18" charset="0"/>
              <a:cs typeface="Times New Roman" pitchFamily="18" charset="0"/>
            </a:endParaRPr>
          </a:p>
        </p:txBody>
      </p:sp>
      <p:sp>
        <p:nvSpPr>
          <p:cNvPr id="12" name="Прямоугольник 11"/>
          <p:cNvSpPr/>
          <p:nvPr/>
        </p:nvSpPr>
        <p:spPr>
          <a:xfrm>
            <a:off x="8572528"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10</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6082" name="Picture 2" descr="F:\квест с педагогами\DSC02115.JPG"/>
          <p:cNvPicPr>
            <a:picLocks noChangeAspect="1" noChangeArrowheads="1"/>
          </p:cNvPicPr>
          <p:nvPr/>
        </p:nvPicPr>
        <p:blipFill>
          <a:blip r:embed="rId2" cstate="print"/>
          <a:srcRect/>
          <a:stretch>
            <a:fillRect/>
          </a:stretch>
        </p:blipFill>
        <p:spPr bwMode="auto">
          <a:xfrm>
            <a:off x="357158" y="357166"/>
            <a:ext cx="3733066" cy="2800169"/>
          </a:xfrm>
          <a:prstGeom prst="rect">
            <a:avLst/>
          </a:prstGeom>
          <a:noFill/>
          <a:ln>
            <a:solidFill>
              <a:srgbClr val="8E0000"/>
            </a:solidFill>
          </a:ln>
        </p:spPr>
      </p:pic>
      <p:pic>
        <p:nvPicPr>
          <p:cNvPr id="46083" name="Picture 3" descr="F:\квест с педагогами\DSC02127.JPG"/>
          <p:cNvPicPr>
            <a:picLocks noChangeAspect="1" noChangeArrowheads="1"/>
          </p:cNvPicPr>
          <p:nvPr/>
        </p:nvPicPr>
        <p:blipFill>
          <a:blip r:embed="rId3" cstate="print"/>
          <a:srcRect/>
          <a:stretch>
            <a:fillRect/>
          </a:stretch>
        </p:blipFill>
        <p:spPr bwMode="auto">
          <a:xfrm>
            <a:off x="4929190" y="357166"/>
            <a:ext cx="3822643" cy="2867360"/>
          </a:xfrm>
          <a:prstGeom prst="rect">
            <a:avLst/>
          </a:prstGeom>
          <a:noFill/>
          <a:ln>
            <a:solidFill>
              <a:srgbClr val="8E0000"/>
            </a:solidFill>
          </a:ln>
        </p:spPr>
      </p:pic>
      <p:sp>
        <p:nvSpPr>
          <p:cNvPr id="8" name="Скругленный прямоугольник 7"/>
          <p:cNvSpPr/>
          <p:nvPr/>
        </p:nvSpPr>
        <p:spPr bwMode="auto">
          <a:xfrm>
            <a:off x="142844" y="3000372"/>
            <a:ext cx="4286280" cy="642942"/>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ru-RU" sz="1200" dirty="0">
              <a:solidFill>
                <a:srgbClr val="002060"/>
              </a:solidFill>
              <a:latin typeface="Times New Roman" pitchFamily="18" charset="0"/>
              <a:cs typeface="Times New Roman" pitchFamily="18" charset="0"/>
            </a:endParaRPr>
          </a:p>
        </p:txBody>
      </p:sp>
      <p:sp>
        <p:nvSpPr>
          <p:cNvPr id="46084" name="Rectangle 4"/>
          <p:cNvSpPr>
            <a:spLocks noChangeArrowheads="1"/>
          </p:cNvSpPr>
          <p:nvPr/>
        </p:nvSpPr>
        <p:spPr bwMode="auto">
          <a:xfrm>
            <a:off x="214282" y="3000372"/>
            <a:ext cx="421484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Третий пункт.</a:t>
            </a:r>
            <a:r>
              <a:rPr kumimoji="0" lang="ru-RU" sz="1200" b="0" i="0" u="none" strike="noStrike" cap="none" normalizeH="0" baseline="0" dirty="0" smtClean="0">
                <a:ln>
                  <a:noFill/>
                </a:ln>
                <a:solidFill>
                  <a:srgbClr val="002060"/>
                </a:solidFill>
                <a:effectLst/>
                <a:latin typeface="Calibri"/>
                <a:ea typeface="Times New Roman" pitchFamily="18" charset="0"/>
                <a:cs typeface="Times New Roman" pitchFamily="18" charset="0"/>
              </a:rPr>
              <a:t> </a:t>
            </a:r>
            <a:r>
              <a:rPr kumimoji="0" lang="ru-RU" sz="12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Какая же игра без проказницы Бабы-Яги. Хитрая бабуля испытывала знания педагогов в области планирования игровой деятельности.</a:t>
            </a:r>
            <a:endParaRPr kumimoji="0" lang="ru-RU" sz="1800" b="0" i="0" u="none" strike="noStrike" cap="none" normalizeH="0" baseline="0" dirty="0" smtClean="0">
              <a:ln>
                <a:noFill/>
              </a:ln>
              <a:solidFill>
                <a:srgbClr val="002060"/>
              </a:solidFill>
              <a:effectLst/>
              <a:latin typeface="Arial" pitchFamily="34" charset="0"/>
            </a:endParaRPr>
          </a:p>
        </p:txBody>
      </p:sp>
      <p:sp>
        <p:nvSpPr>
          <p:cNvPr id="10" name="Скругленный прямоугольник 9"/>
          <p:cNvSpPr/>
          <p:nvPr/>
        </p:nvSpPr>
        <p:spPr bwMode="auto">
          <a:xfrm>
            <a:off x="4857720" y="3000372"/>
            <a:ext cx="4286280" cy="642942"/>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r>
              <a:rPr lang="ru-RU" sz="1200" dirty="0" smtClean="0">
                <a:solidFill>
                  <a:srgbClr val="002060"/>
                </a:solidFill>
                <a:latin typeface="Times New Roman" pitchFamily="18" charset="0"/>
                <a:cs typeface="Times New Roman" pitchFamily="18" charset="0"/>
              </a:rPr>
              <a:t>Четвёртый пункт. Встреча с  </a:t>
            </a:r>
            <a:r>
              <a:rPr lang="ru-RU" sz="1200" dirty="0" err="1" smtClean="0">
                <a:solidFill>
                  <a:srgbClr val="002060"/>
                </a:solidFill>
                <a:latin typeface="Times New Roman" pitchFamily="18" charset="0"/>
                <a:cs typeface="Times New Roman" pitchFamily="18" charset="0"/>
              </a:rPr>
              <a:t>бабушкой-загадушкой</a:t>
            </a:r>
            <a:r>
              <a:rPr lang="ru-RU" sz="1200" dirty="0" smtClean="0">
                <a:solidFill>
                  <a:srgbClr val="002060"/>
                </a:solidFill>
                <a:latin typeface="Times New Roman" pitchFamily="18" charset="0"/>
                <a:cs typeface="Times New Roman" pitchFamily="18" charset="0"/>
              </a:rPr>
              <a:t>, которая приготовила очень сложные загадки, на знание особенностей развития игровой деятельности дошкольников.</a:t>
            </a:r>
            <a:endParaRPr lang="ru-RU" sz="1200" dirty="0">
              <a:solidFill>
                <a:srgbClr val="002060"/>
              </a:solidFill>
              <a:latin typeface="Times New Roman" pitchFamily="18" charset="0"/>
              <a:cs typeface="Times New Roman" pitchFamily="18" charset="0"/>
            </a:endParaRPr>
          </a:p>
        </p:txBody>
      </p:sp>
      <p:pic>
        <p:nvPicPr>
          <p:cNvPr id="46085" name="Picture 5" descr="F:\квест с педагогами\DSC02141.JPG"/>
          <p:cNvPicPr>
            <a:picLocks noChangeAspect="1" noChangeArrowheads="1"/>
          </p:cNvPicPr>
          <p:nvPr/>
        </p:nvPicPr>
        <p:blipFill>
          <a:blip r:embed="rId4" cstate="print"/>
          <a:srcRect t="12037" r="14919" b="13888"/>
          <a:stretch>
            <a:fillRect/>
          </a:stretch>
        </p:blipFill>
        <p:spPr bwMode="auto">
          <a:xfrm>
            <a:off x="357158" y="3786190"/>
            <a:ext cx="4047409" cy="2643206"/>
          </a:xfrm>
          <a:prstGeom prst="rect">
            <a:avLst/>
          </a:prstGeom>
          <a:noFill/>
          <a:ln>
            <a:solidFill>
              <a:srgbClr val="8E0000"/>
            </a:solidFill>
          </a:ln>
        </p:spPr>
      </p:pic>
      <p:sp>
        <p:nvSpPr>
          <p:cNvPr id="12" name="Прямоугольник 11"/>
          <p:cNvSpPr/>
          <p:nvPr/>
        </p:nvSpPr>
        <p:spPr>
          <a:xfrm>
            <a:off x="4572000" y="4071942"/>
            <a:ext cx="4357686" cy="2092881"/>
          </a:xfrm>
          <a:prstGeom prst="rect">
            <a:avLst/>
          </a:prstGeom>
        </p:spPr>
        <p:txBody>
          <a:bodyPr wrap="square">
            <a:spAutoFit/>
          </a:bodyPr>
          <a:lstStyle/>
          <a:p>
            <a:pPr algn="just"/>
            <a:r>
              <a:rPr lang="ru-RU" dirty="0" smtClean="0"/>
              <a:t> </a:t>
            </a:r>
            <a:r>
              <a:rPr lang="ru-RU" dirty="0" smtClean="0"/>
              <a:t>М</a:t>
            </a:r>
            <a:r>
              <a:rPr lang="ru-RU" sz="1600" dirty="0" smtClean="0">
                <a:solidFill>
                  <a:srgbClr val="002060"/>
                </a:solidFill>
                <a:latin typeface="Times New Roman" pitchFamily="18" charset="0"/>
                <a:cs typeface="Times New Roman" pitchFamily="18" charset="0"/>
              </a:rPr>
              <a:t>астера</a:t>
            </a:r>
            <a:r>
              <a:rPr lang="ru-RU" sz="1600" dirty="0" smtClean="0">
                <a:solidFill>
                  <a:srgbClr val="002060"/>
                </a:solidFill>
                <a:latin typeface="Times New Roman" pitchFamily="18" charset="0"/>
                <a:cs typeface="Times New Roman" pitchFamily="18" charset="0"/>
              </a:rPr>
              <a:t>  </a:t>
            </a:r>
            <a:r>
              <a:rPr lang="ru-RU" sz="1600" dirty="0" smtClean="0">
                <a:solidFill>
                  <a:srgbClr val="002060"/>
                </a:solidFill>
                <a:latin typeface="Times New Roman" pitchFamily="18" charset="0"/>
                <a:cs typeface="Times New Roman" pitchFamily="18" charset="0"/>
              </a:rPr>
              <a:t>поощряли </a:t>
            </a:r>
            <a:r>
              <a:rPr lang="ru-RU" sz="1600" dirty="0" smtClean="0">
                <a:solidFill>
                  <a:srgbClr val="002060"/>
                </a:solidFill>
                <a:latin typeface="Times New Roman" pitchFamily="18" charset="0"/>
                <a:cs typeface="Times New Roman" pitchFamily="18" charset="0"/>
              </a:rPr>
              <a:t>участников игры маленькими сюрпризами: монетками, ягодками, ватрушками, баранками. Благодаря чему,  в игре был выявлен самый активный участник – Труханова Анастасия Аркадьевна.</a:t>
            </a:r>
          </a:p>
          <a:p>
            <a:pPr algn="just"/>
            <a:r>
              <a:rPr lang="ru-RU" sz="1600" dirty="0" smtClean="0">
                <a:solidFill>
                  <a:srgbClr val="002060"/>
                </a:solidFill>
                <a:latin typeface="Times New Roman" pitchFamily="18" charset="0"/>
                <a:cs typeface="Times New Roman" pitchFamily="18" charset="0"/>
              </a:rPr>
              <a:t>       В конце игры участников ждал сюрприз – приглашение на чаепитие, которое прошло в тёплой дружественной атмосфере.</a:t>
            </a:r>
            <a:endParaRPr lang="ru-RU" sz="1600" dirty="0">
              <a:solidFill>
                <a:srgbClr val="002060"/>
              </a:solidFill>
              <a:latin typeface="Times New Roman" pitchFamily="18" charset="0"/>
              <a:cs typeface="Times New Roman" pitchFamily="18" charset="0"/>
            </a:endParaRPr>
          </a:p>
        </p:txBody>
      </p:sp>
      <p:sp>
        <p:nvSpPr>
          <p:cNvPr id="13" name="Прямоугольник 12"/>
          <p:cNvSpPr/>
          <p:nvPr/>
        </p:nvSpPr>
        <p:spPr>
          <a:xfrm>
            <a:off x="8572528" y="214290"/>
            <a:ext cx="450957"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11</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25" name="Rectangle 1"/>
          <p:cNvSpPr>
            <a:spLocks noChangeArrowheads="1"/>
          </p:cNvSpPr>
          <p:nvPr/>
        </p:nvSpPr>
        <p:spPr bwMode="auto">
          <a:xfrm>
            <a:off x="357158" y="214290"/>
            <a:ext cx="850112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Игра соревнование посвящённая физкультурно-оздоровительной работе  в ДОУ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«К вершинам Олимпа»</a:t>
            </a:r>
            <a:r>
              <a:rPr kumimoji="0" lang="ru-RU" sz="1600" b="1" i="1"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объединила</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своих рамках сразу несколько форм. Воспитатели ДОУ были разделены на две команды по принципу разных сил. В каждой команде был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вабран</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капитан-модератор, который руководил подготовкой команды. Команды получили задания: подготовить приветствие,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д</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з</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подготовить наглядную информацию для родителей «Режим двигательной активности ребёнка в ДОУ»,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Здоровьесберегающие</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технологии в ДОУ», повторить теоретический материал.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Задания к семинару были подобраны исходя из наблюдения за деятельностью педагогов и актуальными событиями жизни страны - Олимпийскими играми. Был использован приём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квик</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 настройки –шуточное стихотворение, приглашающее начать зарядку и сама мини – зарядка, в которой использовалось много заданий на внимание.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К банальному заданию –представление команд педагоги подошли на столько творчески, что представили свою команду  с использованием музыки  и текста в стиле «реп» и акробатическим номером.</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Был проведёт небольшой экскурс в историю Олимпийских игр. Подобраны шуточные вопросы на знания в этой области. Были подобраны легенды и высказывания философов о здоровье.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Теоретическая часть была довольно обширной, чтобы педагоги не заскучали, следующим заданием проведено шуточное задание «Эстафета Олимпийского огня». После чего команды презентовали домашнее задание наглядную информацию для родителей «Режим двигательной активности ребёнка в ДОУ»,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Здоровьесберегающие</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технологии в ДОУ».</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Следующее задание «Вопрос-ответ». Команды должны были придумать друг для друга вопросы на знание методики физического развития дошкольников и в области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здроровьесбережения</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Самым запомнившимся всем заданием была имитационная игра «Инсценируй ошибки руководства подвижной игрой».</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8" name="Прямоугольник 7"/>
          <p:cNvSpPr/>
          <p:nvPr/>
        </p:nvSpPr>
        <p:spPr>
          <a:xfrm>
            <a:off x="8572528"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12</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Documents and Settings\Евгений\Рабочий стол\Новая папка (5)\DSC_0324.JPG"/>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val="0"/>
              </a:ext>
            </a:extLst>
          </a:blip>
          <a:srcRect t="19153" r="26371"/>
          <a:stretch/>
        </p:blipFill>
        <p:spPr bwMode="auto">
          <a:xfrm>
            <a:off x="5813931" y="4343400"/>
            <a:ext cx="2839949" cy="2080026"/>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793421" y="5910942"/>
            <a:ext cx="5867400" cy="276999"/>
          </a:xfrm>
          <a:prstGeom prst="rect">
            <a:avLst/>
          </a:prstGeom>
        </p:spPr>
        <p:txBody>
          <a:bodyPr wrap="square">
            <a:spAutoFit/>
          </a:bodyPr>
          <a:lstStyle/>
          <a:p>
            <a:pPr algn="ctr"/>
            <a:endParaRPr lang="ru-RU" sz="1200" b="1" dirty="0">
              <a:solidFill>
                <a:srgbClr val="00518E"/>
              </a:solidFill>
            </a:endParaRPr>
          </a:p>
        </p:txBody>
      </p:sp>
      <p:pic>
        <p:nvPicPr>
          <p:cNvPr id="5122" name="Picture 2" descr="C:\Documents and Settings\Евгений\Рабочий стол\фото физо\DSC_02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147" y="1374301"/>
            <a:ext cx="2784021" cy="1856014"/>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8" name="Заголовок 1"/>
          <p:cNvSpPr txBox="1">
            <a:spLocks/>
          </p:cNvSpPr>
          <p:nvPr/>
        </p:nvSpPr>
        <p:spPr bwMode="auto">
          <a:xfrm>
            <a:off x="76200" y="545384"/>
            <a:ext cx="8915400" cy="457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endParaRPr lang="ru-RU" sz="2000" b="1" i="1" dirty="0" smtClean="0">
              <a:solidFill>
                <a:srgbClr val="002060"/>
              </a:solidFill>
              <a:latin typeface="Times New Roman" pitchFamily="18" charset="0"/>
              <a:cs typeface="Times New Roman" pitchFamily="18" charset="0"/>
            </a:endParaRPr>
          </a:p>
          <a:p>
            <a:pPr eaLnBrk="1" hangingPunct="1">
              <a:defRPr/>
            </a:pPr>
            <a:endParaRPr lang="ru-RU" sz="2000" b="1" i="1" dirty="0">
              <a:solidFill>
                <a:srgbClr val="002060"/>
              </a:solidFill>
              <a:latin typeface="Times New Roman" pitchFamily="18" charset="0"/>
              <a:cs typeface="Times New Roman" pitchFamily="18" charset="0"/>
            </a:endParaRPr>
          </a:p>
          <a:p>
            <a:pPr eaLnBrk="1" hangingPunct="1">
              <a:defRPr/>
            </a:pPr>
            <a:endParaRPr lang="ru-RU" sz="2000" b="1" i="1" dirty="0">
              <a:solidFill>
                <a:srgbClr val="002060"/>
              </a:solidFill>
              <a:latin typeface="Times New Roman" pitchFamily="18" charset="0"/>
              <a:cs typeface="Times New Roman" pitchFamily="18" charset="0"/>
            </a:endParaRPr>
          </a:p>
          <a:p>
            <a:pPr eaLnBrk="1" hangingPunct="1">
              <a:defRPr/>
            </a:pPr>
            <a:endParaRPr lang="ru-RU" sz="2000" b="1" i="1" dirty="0" smtClean="0">
              <a:solidFill>
                <a:srgbClr val="002060"/>
              </a:solidFill>
              <a:latin typeface="Times New Roman" pitchFamily="18" charset="0"/>
              <a:cs typeface="Times New Roman" pitchFamily="18" charset="0"/>
            </a:endParaRPr>
          </a:p>
          <a:p>
            <a:pPr eaLnBrk="1" hangingPunct="1">
              <a:defRPr/>
            </a:pPr>
            <a:r>
              <a:rPr lang="ru-RU" sz="2000" b="1" i="1" dirty="0" smtClean="0">
                <a:solidFill>
                  <a:srgbClr val="002060"/>
                </a:solidFill>
                <a:latin typeface="Times New Roman" pitchFamily="18" charset="0"/>
                <a:cs typeface="Times New Roman" pitchFamily="18" charset="0"/>
              </a:rPr>
              <a:t>Игра- соревнование  «К вершинам Олимпа» </a:t>
            </a:r>
            <a:endParaRPr lang="ru-RU" sz="2000" b="1" i="1" dirty="0">
              <a:solidFill>
                <a:srgbClr val="002060"/>
              </a:solidFill>
              <a:latin typeface="Times New Roman" pitchFamily="18" charset="0"/>
              <a:cs typeface="Times New Roman" pitchFamily="18" charset="0"/>
            </a:endParaRPr>
          </a:p>
        </p:txBody>
      </p:sp>
      <p:sp>
        <p:nvSpPr>
          <p:cNvPr id="9" name="Скругленный прямоугольник 8"/>
          <p:cNvSpPr/>
          <p:nvPr/>
        </p:nvSpPr>
        <p:spPr bwMode="auto">
          <a:xfrm>
            <a:off x="223784" y="3291560"/>
            <a:ext cx="2519416" cy="274879"/>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Команда «Спелый помидорчик»</a:t>
            </a:r>
          </a:p>
        </p:txBody>
      </p:sp>
      <p:pic>
        <p:nvPicPr>
          <p:cNvPr id="12" name="Picture 4" descr="C:\Documents and Settings\Евгений\Рабочий стол\Новая папка (5)\DSC_02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4733" r="42352" b="6001"/>
          <a:stretch/>
        </p:blipFill>
        <p:spPr bwMode="auto">
          <a:xfrm>
            <a:off x="6127297" y="1388518"/>
            <a:ext cx="2755446" cy="1975473"/>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10" name="Скругленный прямоугольник 9"/>
          <p:cNvSpPr/>
          <p:nvPr/>
        </p:nvSpPr>
        <p:spPr bwMode="auto">
          <a:xfrm>
            <a:off x="6520542" y="3429000"/>
            <a:ext cx="2422072" cy="256734"/>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Команда «Апельсин»</a:t>
            </a:r>
          </a:p>
        </p:txBody>
      </p:sp>
      <p:sp>
        <p:nvSpPr>
          <p:cNvPr id="14" name="Скругленный прямоугольник 13"/>
          <p:cNvSpPr/>
          <p:nvPr/>
        </p:nvSpPr>
        <p:spPr bwMode="auto">
          <a:xfrm>
            <a:off x="3391859" y="1600201"/>
            <a:ext cx="2422072" cy="270328"/>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Times New Roman" pitchFamily="18" charset="0"/>
                <a:cs typeface="Times New Roman" pitchFamily="18" charset="0"/>
              </a:rPr>
              <a:t>Приветствие команд</a:t>
            </a:r>
          </a:p>
        </p:txBody>
      </p:sp>
      <p:pic>
        <p:nvPicPr>
          <p:cNvPr id="17" name="Picture 2" descr="C:\Documents and Settings\Евгений\Рабочий стол\Новая папка (5)\DSC_03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736" r="32251"/>
          <a:stretch/>
        </p:blipFill>
        <p:spPr bwMode="auto">
          <a:xfrm>
            <a:off x="357571" y="4343400"/>
            <a:ext cx="2818026" cy="2023884"/>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19" name="Скругленный прямоугольник 18"/>
          <p:cNvSpPr/>
          <p:nvPr/>
        </p:nvSpPr>
        <p:spPr bwMode="auto">
          <a:xfrm>
            <a:off x="282937" y="5943600"/>
            <a:ext cx="3283093" cy="638322"/>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ru-RU" sz="1200" dirty="0">
                <a:solidFill>
                  <a:srgbClr val="002060"/>
                </a:solidFill>
                <a:latin typeface="Times New Roman" pitchFamily="18" charset="0"/>
                <a:cs typeface="Times New Roman" pitchFamily="18" charset="0"/>
              </a:rPr>
              <a:t>Презентация наглядного материала «Организация двигательной активности ребёнка дошкольника»</a:t>
            </a:r>
          </a:p>
        </p:txBody>
      </p:sp>
      <p:pic>
        <p:nvPicPr>
          <p:cNvPr id="13" name="Picture 5" descr="C:\Documents and Settings\Евгений\Рабочий стол\Новая папка (5)\DSC_029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143" r="40880" b="12346"/>
          <a:stretch/>
        </p:blipFill>
        <p:spPr bwMode="auto">
          <a:xfrm>
            <a:off x="2920912" y="2223910"/>
            <a:ext cx="3206385" cy="2043290"/>
          </a:xfrm>
          <a:prstGeom prst="rect">
            <a:avLst/>
          </a:prstGeom>
          <a:noFill/>
          <a:ln w="38100">
            <a:solidFill>
              <a:srgbClr val="69E1C2"/>
            </a:solidFill>
          </a:ln>
          <a:extLst>
            <a:ext uri="{909E8E84-426E-40DD-AFC4-6F175D3DCCD1}">
              <a14:hiddenFill xmlns:a14="http://schemas.microsoft.com/office/drawing/2010/main">
                <a:solidFill>
                  <a:srgbClr val="FFFFFF"/>
                </a:solidFill>
              </a14:hiddenFill>
            </a:ext>
          </a:extLst>
        </p:spPr>
      </p:pic>
      <p:sp>
        <p:nvSpPr>
          <p:cNvPr id="20" name="Скругленный прямоугольник 19"/>
          <p:cNvSpPr/>
          <p:nvPr/>
        </p:nvSpPr>
        <p:spPr bwMode="auto">
          <a:xfrm>
            <a:off x="5140253" y="5983207"/>
            <a:ext cx="3283093" cy="656159"/>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ru-RU" sz="1200" dirty="0">
                <a:solidFill>
                  <a:srgbClr val="002060"/>
                </a:solidFill>
                <a:latin typeface="Times New Roman" pitchFamily="18" charset="0"/>
                <a:cs typeface="Times New Roman" pitchFamily="18" charset="0"/>
              </a:rPr>
              <a:t>Презентация наглядного материала «Использование </a:t>
            </a:r>
            <a:r>
              <a:rPr lang="ru-RU" sz="1200" dirty="0" err="1">
                <a:solidFill>
                  <a:srgbClr val="002060"/>
                </a:solidFill>
                <a:latin typeface="Times New Roman" pitchFamily="18" charset="0"/>
                <a:cs typeface="Times New Roman" pitchFamily="18" charset="0"/>
              </a:rPr>
              <a:t>здоровьесберегающих</a:t>
            </a:r>
            <a:r>
              <a:rPr lang="ru-RU" sz="1200" dirty="0">
                <a:solidFill>
                  <a:srgbClr val="002060"/>
                </a:solidFill>
                <a:latin typeface="Times New Roman" pitchFamily="18" charset="0"/>
                <a:cs typeface="Times New Roman" pitchFamily="18" charset="0"/>
              </a:rPr>
              <a:t> </a:t>
            </a:r>
          </a:p>
          <a:p>
            <a:pPr algn="ctr" eaLnBrk="0" hangingPunct="0"/>
            <a:r>
              <a:rPr lang="ru-RU" sz="1200" dirty="0">
                <a:solidFill>
                  <a:srgbClr val="002060"/>
                </a:solidFill>
                <a:latin typeface="Times New Roman" pitchFamily="18" charset="0"/>
                <a:cs typeface="Times New Roman" pitchFamily="18" charset="0"/>
              </a:rPr>
              <a:t>технологий в ДОУ»</a:t>
            </a:r>
          </a:p>
        </p:txBody>
      </p:sp>
      <p:sp>
        <p:nvSpPr>
          <p:cNvPr id="21" name="Скругленный прямоугольник 20"/>
          <p:cNvSpPr/>
          <p:nvPr/>
        </p:nvSpPr>
        <p:spPr bwMode="auto">
          <a:xfrm>
            <a:off x="3276600" y="4717882"/>
            <a:ext cx="2209800" cy="46371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Домашнее задание</a:t>
            </a:r>
          </a:p>
          <a:p>
            <a:pPr marL="0" marR="0" indent="0" algn="ctr"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Times New Roman" pitchFamily="18" charset="0"/>
                <a:cs typeface="Times New Roman" pitchFamily="18" charset="0"/>
              </a:rPr>
              <a:t>«Наглядная информация»</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22" name="Прямоугольник с двумя скругленными противолежащими углами 21"/>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266469" y="178653"/>
            <a:ext cx="6672852" cy="830997"/>
          </a:xfrm>
          <a:prstGeom prst="rect">
            <a:avLst/>
          </a:prstGeom>
          <a:noFill/>
        </p:spPr>
        <p:txBody>
          <a:bodyPr wrap="none" lIns="91440" tIns="45720" rIns="91440" bIns="45720">
            <a:spAutoFit/>
          </a:bodyPr>
          <a:lstStyle/>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Семинар-практикум посвящённый </a:t>
            </a:r>
          </a:p>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физкультурно-оздоровительной работе в ДОУ</a:t>
            </a:r>
            <a:r>
              <a:rPr lang="ru-RU" sz="2400" b="1" i="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 </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23" name="Прямоугольник 22"/>
          <p:cNvSpPr/>
          <p:nvPr/>
        </p:nvSpPr>
        <p:spPr>
          <a:xfrm>
            <a:off x="8572528"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13</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049658916"/>
      </p:ext>
    </p:extLst>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Евгений\Рабочий стол\фото физо\DSC_0062.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20930210">
            <a:off x="697011" y="3181167"/>
            <a:ext cx="2239443" cy="1492963"/>
          </a:xfrm>
          <a:prstGeom prst="rect">
            <a:avLst/>
          </a:prstGeom>
          <a:noFill/>
          <a:ln w="12700">
            <a:solidFill>
              <a:srgbClr val="69E1C2"/>
            </a:solidFill>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pic>
        <p:nvPicPr>
          <p:cNvPr id="1027" name="Picture 3" descr="C:\Documents and Settings\Евгений\Рабочий стол\фото физо\DSC_0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44505">
            <a:off x="725929" y="1278721"/>
            <a:ext cx="2232734" cy="1488490"/>
          </a:xfrm>
          <a:prstGeom prst="rect">
            <a:avLst/>
          </a:prstGeom>
          <a:noFill/>
          <a:ln w="12700">
            <a:solidFill>
              <a:srgbClr val="CF7977"/>
            </a:solidFill>
          </a:ln>
          <a:extLst>
            <a:ext uri="{909E8E84-426E-40DD-AFC4-6F175D3DCCD1}">
              <a14:hiddenFill xmlns:a14="http://schemas.microsoft.com/office/drawing/2010/main">
                <a:solidFill>
                  <a:srgbClr val="FFFFFF"/>
                </a:solidFill>
              </a14:hiddenFill>
            </a:ext>
          </a:extLst>
        </p:spPr>
      </p:pic>
      <p:pic>
        <p:nvPicPr>
          <p:cNvPr id="1029" name="Picture 5" descr="C:\Documents and Settings\Евгений\Рабочий стол\фото физо\DSC_00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7032">
            <a:off x="6268848" y="1253575"/>
            <a:ext cx="2191679" cy="1461119"/>
          </a:xfrm>
          <a:prstGeom prst="rect">
            <a:avLst/>
          </a:prstGeom>
          <a:noFill/>
          <a:ln w="12700">
            <a:solidFill>
              <a:srgbClr val="CF7977"/>
            </a:solidFill>
          </a:ln>
          <a:extLst>
            <a:ext uri="{909E8E84-426E-40DD-AFC4-6F175D3DCCD1}">
              <a14:hiddenFill xmlns:a14="http://schemas.microsoft.com/office/drawing/2010/main">
                <a:solidFill>
                  <a:srgbClr val="FFFFFF"/>
                </a:solidFill>
              </a14:hiddenFill>
            </a:ext>
          </a:extLst>
        </p:spPr>
      </p:pic>
      <p:pic>
        <p:nvPicPr>
          <p:cNvPr id="1030" name="Picture 6" descr="C:\Documents and Settings\Евгений\Рабочий стол\фото физо\DSC_00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34072">
            <a:off x="6386697" y="3128512"/>
            <a:ext cx="2241191" cy="1494127"/>
          </a:xfrm>
          <a:prstGeom prst="rect">
            <a:avLst/>
          </a:prstGeom>
          <a:noFill/>
          <a:ln w="12700">
            <a:solidFill>
              <a:srgbClr val="69E1C2"/>
            </a:solidFill>
          </a:ln>
          <a:extLst>
            <a:ext uri="{909E8E84-426E-40DD-AFC4-6F175D3DCCD1}">
              <a14:hiddenFill xmlns:a14="http://schemas.microsoft.com/office/drawing/2010/main">
                <a:solidFill>
                  <a:srgbClr val="FFFFFF"/>
                </a:solidFill>
              </a14:hiddenFill>
            </a:ext>
          </a:extLst>
        </p:spPr>
      </p:pic>
      <p:pic>
        <p:nvPicPr>
          <p:cNvPr id="1031" name="Picture 7" descr="C:\Documents and Settings\Евгений\Рабочий стол\фото физо\DSC_01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07446">
            <a:off x="5076803" y="4746196"/>
            <a:ext cx="2357240" cy="1571493"/>
          </a:xfrm>
          <a:prstGeom prst="rect">
            <a:avLst/>
          </a:prstGeom>
          <a:noFill/>
          <a:ln w="12700">
            <a:solidFill>
              <a:srgbClr val="CF7977"/>
            </a:solidFill>
          </a:ln>
          <a:extLst>
            <a:ext uri="{909E8E84-426E-40DD-AFC4-6F175D3DCCD1}">
              <a14:hiddenFill xmlns:a14="http://schemas.microsoft.com/office/drawing/2010/main">
                <a:solidFill>
                  <a:srgbClr val="FFFFFF"/>
                </a:solidFill>
              </a14:hiddenFill>
            </a:ext>
          </a:extLst>
        </p:spPr>
      </p:pic>
      <p:pic>
        <p:nvPicPr>
          <p:cNvPr id="1032" name="Picture 8" descr="C:\Documents and Settings\Евгений\Рабочий стол\фото физо\DSC_015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030" t="23585" r="28056" b="10672"/>
          <a:stretch/>
        </p:blipFill>
        <p:spPr bwMode="auto">
          <a:xfrm rot="20557289">
            <a:off x="2024359" y="4765044"/>
            <a:ext cx="2241776" cy="1561711"/>
          </a:xfrm>
          <a:prstGeom prst="rect">
            <a:avLst/>
          </a:prstGeom>
          <a:noFill/>
          <a:ln w="12700">
            <a:solidFill>
              <a:srgbClr val="CF7977"/>
            </a:solidFill>
          </a:ln>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bwMode="auto">
          <a:xfrm>
            <a:off x="685800" y="53340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endParaRPr lang="ru-RU" sz="2400" b="1" dirty="0">
              <a:solidFill>
                <a:srgbClr val="C00000"/>
              </a:solidFill>
              <a:latin typeface="Monotype Corsiva" pitchFamily="66" charset="0"/>
            </a:endParaRPr>
          </a:p>
        </p:txBody>
      </p:sp>
      <p:pic>
        <p:nvPicPr>
          <p:cNvPr id="1026" name="Picture 2" descr="C:\Documents and Settings\Евгений\Рабочий стол\фото физо\DSC_059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573" t="8058" r="30145" b="107"/>
          <a:stretch/>
        </p:blipFill>
        <p:spPr bwMode="auto">
          <a:xfrm>
            <a:off x="3199578" y="1693451"/>
            <a:ext cx="2654082" cy="265157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Прямоугольник с двумя скругленными противолежащими углами 13"/>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145454" y="237922"/>
            <a:ext cx="4762329" cy="830997"/>
          </a:xfrm>
          <a:prstGeom prst="rect">
            <a:avLst/>
          </a:prstGeom>
          <a:noFill/>
        </p:spPr>
        <p:txBody>
          <a:bodyPr wrap="none" lIns="91440" tIns="45720" rIns="91440" bIns="45720">
            <a:spAutoFit/>
          </a:bodyPr>
          <a:lstStyle/>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Материал конкурсного задания  </a:t>
            </a:r>
          </a:p>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«Наглядная информация» </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15" name="Прямоугольник 14"/>
          <p:cNvSpPr/>
          <p:nvPr/>
        </p:nvSpPr>
        <p:spPr>
          <a:xfrm>
            <a:off x="8429652"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14</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35057006"/>
      </p:ext>
    </p:extLst>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Documents and Settings\Евгений\Рабочий стол\Копия фото садик\фото физо\DSC_0390.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126519" y="162432"/>
            <a:ext cx="2589831" cy="1726555"/>
          </a:xfrm>
          <a:prstGeom prst="rect">
            <a:avLst/>
          </a:prstGeom>
          <a:noFill/>
          <a:ln w="28575">
            <a:solidFill>
              <a:srgbClr val="69E1C2"/>
            </a:solidFill>
          </a:ln>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pic>
        <p:nvPicPr>
          <p:cNvPr id="4099" name="Picture 3" descr="C:\Documents and Settings\Евгений\Рабочий стол\Новая папка (5)\DSC_0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502" y="152400"/>
            <a:ext cx="2523169" cy="1682112"/>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1026" name="Picture 2" descr="C:\Documents and Settings\Евгений\Рабочий стол\фото физо\DSC_05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53" t="15197" r="11488"/>
          <a:stretch/>
        </p:blipFill>
        <p:spPr bwMode="auto">
          <a:xfrm rot="20961172">
            <a:off x="3724037" y="4396131"/>
            <a:ext cx="2911822" cy="2119778"/>
          </a:xfrm>
          <a:prstGeom prst="rect">
            <a:avLst/>
          </a:prstGeom>
          <a:noFill/>
          <a:ln w="38100">
            <a:solidFill>
              <a:srgbClr val="69E1C2"/>
            </a:solidFill>
          </a:ln>
          <a:extLst>
            <a:ext uri="{909E8E84-426E-40DD-AFC4-6F175D3DCCD1}">
              <a14:hiddenFill xmlns:a14="http://schemas.microsoft.com/office/drawing/2010/main">
                <a:solidFill>
                  <a:srgbClr val="FFFFFF"/>
                </a:solidFill>
              </a14:hiddenFill>
            </a:ext>
          </a:extLst>
        </p:spPr>
      </p:pic>
      <p:pic>
        <p:nvPicPr>
          <p:cNvPr id="1027" name="Picture 3" descr="C:\Documents and Settings\Евгений\Рабочий стол\фото физо\DSC_04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401572">
            <a:off x="348645" y="4860956"/>
            <a:ext cx="2428424" cy="1618949"/>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1029" name="Picture 5" descr="C:\Documents and Settings\Евгений\Рабочий стол\фото физо\DSC_046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667" r="16374" b="26912"/>
          <a:stretch/>
        </p:blipFill>
        <p:spPr bwMode="auto">
          <a:xfrm>
            <a:off x="2724047" y="2626307"/>
            <a:ext cx="2667000" cy="1831344"/>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1030" name="Picture 6" descr="C:\Documents and Settings\Евгений\Рабочий стол\фото физо\DSC_055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286" t="30343" r="33093" b="7515"/>
          <a:stretch/>
        </p:blipFill>
        <p:spPr bwMode="auto">
          <a:xfrm rot="608094">
            <a:off x="6442103" y="3632485"/>
            <a:ext cx="2467393" cy="1743722"/>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3" name="Picture 2" descr="C:\Documents and Settings\Евгений\Рабочий стол\Копия фото садик\фото физо\DSC_044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802" y="2408676"/>
            <a:ext cx="2523169" cy="1682113"/>
          </a:xfrm>
          <a:prstGeom prst="rect">
            <a:avLst/>
          </a:prstGeom>
          <a:noFill/>
          <a:ln w="38100">
            <a:solidFill>
              <a:srgbClr val="69E1C2"/>
            </a:solidFill>
          </a:ln>
          <a:extLst>
            <a:ext uri="{909E8E84-426E-40DD-AFC4-6F175D3DCCD1}">
              <a14:hiddenFill xmlns:a14="http://schemas.microsoft.com/office/drawing/2010/main">
                <a:solidFill>
                  <a:srgbClr val="FFFFFF"/>
                </a:solidFill>
              </a14:hiddenFill>
            </a:ext>
          </a:extLst>
        </p:spPr>
      </p:pic>
      <p:sp>
        <p:nvSpPr>
          <p:cNvPr id="13" name="Заголовок 1"/>
          <p:cNvSpPr txBox="1">
            <a:spLocks/>
          </p:cNvSpPr>
          <p:nvPr/>
        </p:nvSpPr>
        <p:spPr bwMode="auto">
          <a:xfrm>
            <a:off x="127502" y="1888987"/>
            <a:ext cx="2819400" cy="2775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r>
              <a:rPr lang="ru-RU" sz="1400" b="1" dirty="0" smtClean="0">
                <a:solidFill>
                  <a:srgbClr val="002060"/>
                </a:solidFill>
                <a:latin typeface="Times New Roman" pitchFamily="18" charset="0"/>
                <a:cs typeface="Times New Roman" pitchFamily="18" charset="0"/>
              </a:rPr>
              <a:t>Имитационная игра «Зарядка»</a:t>
            </a:r>
            <a:endParaRPr lang="ru-RU" sz="1400" b="1" dirty="0">
              <a:solidFill>
                <a:srgbClr val="002060"/>
              </a:solidFill>
              <a:latin typeface="Times New Roman" pitchFamily="18" charset="0"/>
              <a:cs typeface="Times New Roman" pitchFamily="18" charset="0"/>
            </a:endParaRPr>
          </a:p>
        </p:txBody>
      </p:sp>
      <p:sp>
        <p:nvSpPr>
          <p:cNvPr id="17" name="Заголовок 1"/>
          <p:cNvSpPr txBox="1">
            <a:spLocks/>
          </p:cNvSpPr>
          <p:nvPr/>
        </p:nvSpPr>
        <p:spPr bwMode="auto">
          <a:xfrm>
            <a:off x="3117195" y="1970361"/>
            <a:ext cx="2819400" cy="2775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r>
              <a:rPr lang="ru-RU" sz="1400" b="1" dirty="0" smtClean="0">
                <a:solidFill>
                  <a:srgbClr val="002060"/>
                </a:solidFill>
                <a:latin typeface="Times New Roman" pitchFamily="18" charset="0"/>
                <a:cs typeface="Times New Roman" pitchFamily="18" charset="0"/>
              </a:rPr>
              <a:t>Имитационная игра «Эстафета передача Олимпийского огня»</a:t>
            </a:r>
            <a:endParaRPr lang="ru-RU" sz="1400" b="1" dirty="0">
              <a:solidFill>
                <a:srgbClr val="002060"/>
              </a:solidFill>
              <a:latin typeface="Times New Roman" pitchFamily="18" charset="0"/>
              <a:cs typeface="Times New Roman" pitchFamily="18" charset="0"/>
            </a:endParaRPr>
          </a:p>
        </p:txBody>
      </p:sp>
      <p:sp>
        <p:nvSpPr>
          <p:cNvPr id="18" name="Заголовок 1"/>
          <p:cNvSpPr txBox="1">
            <a:spLocks/>
          </p:cNvSpPr>
          <p:nvPr/>
        </p:nvSpPr>
        <p:spPr bwMode="auto">
          <a:xfrm>
            <a:off x="-152400" y="4373158"/>
            <a:ext cx="3608236" cy="2775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r>
              <a:rPr lang="ru-RU" sz="1400" b="1" dirty="0" smtClean="0">
                <a:solidFill>
                  <a:srgbClr val="002060"/>
                </a:solidFill>
                <a:latin typeface="Times New Roman" pitchFamily="18" charset="0"/>
                <a:cs typeface="Times New Roman" pitchFamily="18" charset="0"/>
              </a:rPr>
              <a:t>Инсценированные педагогических ошибок при организации подвижной игры</a:t>
            </a:r>
            <a:endParaRPr lang="ru-RU" sz="1400" b="1" dirty="0">
              <a:solidFill>
                <a:srgbClr val="002060"/>
              </a:solidFill>
              <a:latin typeface="Times New Roman" pitchFamily="18" charset="0"/>
              <a:cs typeface="Times New Roman" pitchFamily="18" charset="0"/>
            </a:endParaRPr>
          </a:p>
        </p:txBody>
      </p:sp>
      <p:sp>
        <p:nvSpPr>
          <p:cNvPr id="19" name="Заголовок 1"/>
          <p:cNvSpPr txBox="1">
            <a:spLocks/>
          </p:cNvSpPr>
          <p:nvPr/>
        </p:nvSpPr>
        <p:spPr bwMode="auto">
          <a:xfrm>
            <a:off x="802421" y="6489070"/>
            <a:ext cx="3034793" cy="27758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defRPr/>
            </a:pPr>
            <a:r>
              <a:rPr lang="ru-RU" sz="1400" b="1" dirty="0" smtClean="0">
                <a:solidFill>
                  <a:srgbClr val="002060"/>
                </a:solidFill>
                <a:latin typeface="Times New Roman" pitchFamily="18" charset="0"/>
                <a:cs typeface="Times New Roman" pitchFamily="18" charset="0"/>
              </a:rPr>
              <a:t>Решение педагогических ситуаций</a:t>
            </a:r>
            <a:endParaRPr lang="ru-RU" sz="1400" b="1" dirty="0">
              <a:solidFill>
                <a:srgbClr val="002060"/>
              </a:solidFill>
              <a:latin typeface="Times New Roman" pitchFamily="18" charset="0"/>
              <a:cs typeface="Times New Roman" pitchFamily="18" charset="0"/>
            </a:endParaRPr>
          </a:p>
        </p:txBody>
      </p:sp>
      <p:sp>
        <p:nvSpPr>
          <p:cNvPr id="10" name="Прямоугольник 9"/>
          <p:cNvSpPr/>
          <p:nvPr/>
        </p:nvSpPr>
        <p:spPr>
          <a:xfrm>
            <a:off x="6727371" y="5953140"/>
            <a:ext cx="2057936" cy="369332"/>
          </a:xfrm>
          <a:prstGeom prst="rect">
            <a:avLst/>
          </a:prstGeom>
        </p:spPr>
        <p:txBody>
          <a:bodyPr wrap="none">
            <a:spAutoFit/>
          </a:bodyPr>
          <a:lstStyle/>
          <a:p>
            <a:pPr eaLnBrk="1" hangingPunct="1">
              <a:defRPr/>
            </a:pPr>
            <a:r>
              <a:rPr lang="ru-RU" b="1" dirty="0" smtClean="0">
                <a:solidFill>
                  <a:srgbClr val="002060"/>
                </a:solidFill>
                <a:latin typeface="Times New Roman" pitchFamily="18" charset="0"/>
                <a:cs typeface="Times New Roman" pitchFamily="18" charset="0"/>
              </a:rPr>
              <a:t>Победила дружба</a:t>
            </a:r>
            <a:r>
              <a:rPr lang="ru-RU" b="1" dirty="0" smtClean="0">
                <a:solidFill>
                  <a:srgbClr val="002060"/>
                </a:solidFill>
                <a:latin typeface="Monotype Corsiva" pitchFamily="66" charset="0"/>
              </a:rPr>
              <a:t>!</a:t>
            </a:r>
            <a:endParaRPr lang="ru-RU" b="1" dirty="0">
              <a:solidFill>
                <a:srgbClr val="002060"/>
              </a:solidFill>
              <a:latin typeface="Monotype Corsiva" pitchFamily="66" charset="0"/>
            </a:endParaRPr>
          </a:p>
        </p:txBody>
      </p:sp>
      <p:pic>
        <p:nvPicPr>
          <p:cNvPr id="21" name="Picture 2" descr="C:\Documents and Settings\Евгений\Рабочий стол\Копия фото садик\Физо Ирина\P40300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98507" y="533400"/>
            <a:ext cx="2842985" cy="2132112"/>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410200" y="2665512"/>
            <a:ext cx="3688695" cy="738664"/>
          </a:xfrm>
          <a:prstGeom prst="rect">
            <a:avLst/>
          </a:prstGeom>
        </p:spPr>
        <p:txBody>
          <a:bodyPr wrap="square">
            <a:spAutoFit/>
          </a:bodyPr>
          <a:lstStyle/>
          <a:p>
            <a:pPr algn="ctr" eaLnBrk="0" hangingPunct="0"/>
            <a:r>
              <a:rPr lang="ru-RU" sz="1400" b="1" dirty="0">
                <a:solidFill>
                  <a:srgbClr val="002060"/>
                </a:solidFill>
                <a:latin typeface="Times New Roman" pitchFamily="18" charset="0"/>
                <a:cs typeface="Times New Roman" pitchFamily="18" charset="0"/>
              </a:rPr>
              <a:t>Теоретическая часть -экскурс в историю </a:t>
            </a:r>
            <a:endParaRPr lang="ru-RU" sz="1400" b="1" dirty="0" smtClean="0">
              <a:solidFill>
                <a:srgbClr val="002060"/>
              </a:solidFill>
              <a:latin typeface="Times New Roman" pitchFamily="18" charset="0"/>
              <a:cs typeface="Times New Roman" pitchFamily="18" charset="0"/>
            </a:endParaRPr>
          </a:p>
          <a:p>
            <a:pPr algn="ctr" eaLnBrk="0" hangingPunct="0"/>
            <a:r>
              <a:rPr lang="ru-RU" sz="1400" b="1" dirty="0" smtClean="0">
                <a:solidFill>
                  <a:srgbClr val="002060"/>
                </a:solidFill>
                <a:latin typeface="Times New Roman" pitchFamily="18" charset="0"/>
                <a:cs typeface="Times New Roman" pitchFamily="18" charset="0"/>
              </a:rPr>
              <a:t>Олимпийских </a:t>
            </a:r>
            <a:r>
              <a:rPr lang="ru-RU" sz="1400" b="1" dirty="0">
                <a:solidFill>
                  <a:srgbClr val="002060"/>
                </a:solidFill>
                <a:latin typeface="Times New Roman" pitchFamily="18" charset="0"/>
                <a:cs typeface="Times New Roman" pitchFamily="18" charset="0"/>
              </a:rPr>
              <a:t>игр </a:t>
            </a:r>
          </a:p>
          <a:p>
            <a:pPr algn="ctr" eaLnBrk="0" hangingPunct="0"/>
            <a:r>
              <a:rPr lang="ru-RU" sz="1400" b="1" dirty="0">
                <a:solidFill>
                  <a:srgbClr val="002060"/>
                </a:solidFill>
                <a:latin typeface="Times New Roman" pitchFamily="18" charset="0"/>
                <a:cs typeface="Times New Roman" pitchFamily="18" charset="0"/>
              </a:rPr>
              <a:t>«Движение-это жизнь»</a:t>
            </a:r>
          </a:p>
        </p:txBody>
      </p:sp>
      <p:sp>
        <p:nvSpPr>
          <p:cNvPr id="20" name="Прямоугольник 19"/>
          <p:cNvSpPr/>
          <p:nvPr/>
        </p:nvSpPr>
        <p:spPr>
          <a:xfrm>
            <a:off x="8674000" y="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15</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2891408996"/>
      </p:ext>
    </p:extLst>
  </p:cSld>
  <p:clrMapOvr>
    <a:masterClrMapping/>
  </p:clrMapOvr>
  <p:transition>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285720" y="500042"/>
            <a:ext cx="8501122" cy="2585323"/>
          </a:xfrm>
          <a:prstGeom prst="rect">
            <a:avLst/>
          </a:prstGeom>
        </p:spPr>
        <p:txBody>
          <a:bodyPr wrap="square">
            <a:spAutoFit/>
          </a:bodyPr>
          <a:lstStyle/>
          <a:p>
            <a:pPr lvl="0" algn="just"/>
            <a:r>
              <a:rPr lang="ru-RU" dirty="0" smtClean="0"/>
              <a:t>        </a:t>
            </a:r>
            <a:r>
              <a:rPr lang="ru-RU" sz="1600" b="1" i="1" dirty="0" smtClean="0">
                <a:solidFill>
                  <a:srgbClr val="002060"/>
                </a:solidFill>
                <a:latin typeface="Times New Roman" pitchFamily="18" charset="0"/>
                <a:cs typeface="Times New Roman" pitchFamily="18" charset="0"/>
              </a:rPr>
              <a:t>Педагогический совет </a:t>
            </a:r>
            <a:r>
              <a:rPr lang="ru-RU" sz="1600" dirty="0" smtClean="0">
                <a:solidFill>
                  <a:srgbClr val="002060"/>
                </a:solidFill>
                <a:latin typeface="Times New Roman" pitchFamily="18" charset="0"/>
                <a:cs typeface="Times New Roman" pitchFamily="18" charset="0"/>
              </a:rPr>
              <a:t>в ДОУ по прежнему является одной из главных форм методической работы, без которой не может обойтись </a:t>
            </a:r>
            <a:r>
              <a:rPr lang="ru-RU" sz="1600" dirty="0" err="1" smtClean="0">
                <a:solidFill>
                  <a:srgbClr val="002060"/>
                </a:solidFill>
                <a:latin typeface="Times New Roman" pitchFamily="18" charset="0"/>
                <a:cs typeface="Times New Roman" pitchFamily="18" charset="0"/>
              </a:rPr>
              <a:t>ниодно</a:t>
            </a:r>
            <a:r>
              <a:rPr lang="ru-RU" sz="1600" dirty="0" smtClean="0">
                <a:solidFill>
                  <a:srgbClr val="002060"/>
                </a:solidFill>
                <a:latin typeface="Times New Roman" pitchFamily="18" charset="0"/>
                <a:cs typeface="Times New Roman" pitchFamily="18" charset="0"/>
              </a:rPr>
              <a:t> </a:t>
            </a:r>
            <a:r>
              <a:rPr lang="ru-RU" sz="1600" dirty="0" smtClean="0">
                <a:solidFill>
                  <a:srgbClr val="002060"/>
                </a:solidFill>
                <a:latin typeface="Times New Roman" pitchFamily="18" charset="0"/>
                <a:cs typeface="Times New Roman" pitchFamily="18" charset="0"/>
              </a:rPr>
              <a:t>учреждение. Однако, в классическую форму работы с педагогическими кадрами можно внести новые, современные элементы, которые позволят максимально эффективно организовать работу. </a:t>
            </a:r>
          </a:p>
          <a:p>
            <a:pPr lvl="0" algn="just"/>
            <a:r>
              <a:rPr lang="ru-RU" sz="1600" dirty="0" smtClean="0">
                <a:solidFill>
                  <a:srgbClr val="002060"/>
                </a:solidFill>
                <a:latin typeface="Times New Roman" pitchFamily="18" charset="0"/>
                <a:ea typeface="Times New Roman" pitchFamily="18" charset="0"/>
                <a:cs typeface="Times New Roman" pitchFamily="18" charset="0"/>
              </a:rPr>
              <a:t>         Активизирующий эффект достигается  использованием современных форм компьютерных интерактивных технологий. На педагогическом совете, посвящённом современным формам организации педагогического процесса была использована </a:t>
            </a:r>
            <a:r>
              <a:rPr lang="ru-RU" sz="1600" b="1" i="1" dirty="0" smtClean="0">
                <a:solidFill>
                  <a:srgbClr val="002060"/>
                </a:solidFill>
                <a:latin typeface="Times New Roman" pitchFamily="18" charset="0"/>
                <a:ea typeface="Times New Roman" pitchFamily="18" charset="0"/>
                <a:cs typeface="Times New Roman" pitchFamily="18" charset="0"/>
              </a:rPr>
              <a:t>интерактивная игра,</a:t>
            </a:r>
            <a:r>
              <a:rPr lang="ru-RU" sz="1600" dirty="0" smtClean="0">
                <a:solidFill>
                  <a:srgbClr val="002060"/>
                </a:solidFill>
                <a:latin typeface="Times New Roman" pitchFamily="18" charset="0"/>
                <a:ea typeface="Times New Roman" pitchFamily="18" charset="0"/>
                <a:cs typeface="Times New Roman" pitchFamily="18" charset="0"/>
              </a:rPr>
              <a:t> выполненная в формате </a:t>
            </a:r>
            <a:r>
              <a:rPr lang="ru-RU" sz="1600" dirty="0" err="1" smtClean="0">
                <a:solidFill>
                  <a:srgbClr val="002060"/>
                </a:solidFill>
                <a:latin typeface="Times New Roman" pitchFamily="18" charset="0"/>
                <a:ea typeface="Times New Roman" pitchFamily="18" charset="0"/>
                <a:cs typeface="Times New Roman" pitchFamily="18" charset="0"/>
              </a:rPr>
              <a:t>пауэт-поинт</a:t>
            </a:r>
            <a:r>
              <a:rPr lang="ru-RU" sz="1600" dirty="0" smtClean="0">
                <a:solidFill>
                  <a:srgbClr val="002060"/>
                </a:solidFill>
                <a:latin typeface="Times New Roman" pitchFamily="18" charset="0"/>
                <a:ea typeface="Times New Roman" pitchFamily="18" charset="0"/>
                <a:cs typeface="Times New Roman" pitchFamily="18" charset="0"/>
              </a:rPr>
              <a:t>, по принципу телевизионной передачи </a:t>
            </a:r>
            <a:r>
              <a:rPr lang="ru-RU" sz="1600" dirty="0" smtClean="0">
                <a:solidFill>
                  <a:srgbClr val="002060"/>
                </a:solidFill>
                <a:latin typeface="Calibri"/>
                <a:ea typeface="Times New Roman" pitchFamily="18" charset="0"/>
                <a:cs typeface="Times New Roman" pitchFamily="18" charset="0"/>
              </a:rPr>
              <a:t>«</a:t>
            </a:r>
            <a:r>
              <a:rPr lang="ru-RU" sz="1600" dirty="0" smtClean="0">
                <a:solidFill>
                  <a:srgbClr val="002060"/>
                </a:solidFill>
                <a:latin typeface="Times New Roman" pitchFamily="18" charset="0"/>
                <a:ea typeface="Times New Roman" pitchFamily="18" charset="0"/>
                <a:cs typeface="Times New Roman" pitchFamily="18" charset="0"/>
              </a:rPr>
              <a:t>Своя игра</a:t>
            </a:r>
            <a:r>
              <a:rPr lang="ru-RU" sz="1600" dirty="0" smtClean="0">
                <a:solidFill>
                  <a:srgbClr val="002060"/>
                </a:solidFill>
                <a:latin typeface="Calibri"/>
                <a:ea typeface="Times New Roman" pitchFamily="18" charset="0"/>
                <a:cs typeface="Times New Roman" pitchFamily="18" charset="0"/>
              </a:rPr>
              <a:t>»</a:t>
            </a:r>
            <a:r>
              <a:rPr lang="ru-RU" sz="1600" dirty="0" smtClean="0">
                <a:solidFill>
                  <a:srgbClr val="002060"/>
                </a:solidFill>
                <a:latin typeface="Times New Roman" pitchFamily="18" charset="0"/>
                <a:ea typeface="Times New Roman" pitchFamily="18" charset="0"/>
                <a:cs typeface="Times New Roman" pitchFamily="18" charset="0"/>
              </a:rPr>
              <a:t>. </a:t>
            </a:r>
            <a:endParaRPr lang="ru-RU" sz="1600" dirty="0" smtClean="0">
              <a:solidFill>
                <a:srgbClr val="002060"/>
              </a:solidFill>
              <a:latin typeface="Arial" pitchFamily="34" charset="0"/>
            </a:endParaRPr>
          </a:p>
          <a:p>
            <a:pPr lvl="0" algn="just" eaLnBrk="0" hangingPunct="0"/>
            <a:r>
              <a:rPr lang="ru-RU" sz="1600" dirty="0" smtClean="0">
                <a:solidFill>
                  <a:srgbClr val="002060"/>
                </a:solidFill>
                <a:latin typeface="Times New Roman" pitchFamily="18" charset="0"/>
                <a:ea typeface="Times New Roman" pitchFamily="18" charset="0"/>
                <a:cs typeface="Times New Roman" pitchFamily="18" charset="0"/>
              </a:rPr>
              <a:t>         Данная форма очень заинтересовала педагогов, они с удовольствием зарабатывали баллы.</a:t>
            </a:r>
            <a:endParaRPr lang="ru-RU" sz="1600" b="1" dirty="0">
              <a:solidFill>
                <a:srgbClr val="002060"/>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13953" r="13954" b="25546"/>
          <a:stretch>
            <a:fillRect/>
          </a:stretch>
        </p:blipFill>
        <p:spPr bwMode="auto">
          <a:xfrm>
            <a:off x="428596" y="3143248"/>
            <a:ext cx="5214974" cy="3028049"/>
          </a:xfrm>
          <a:prstGeom prst="rect">
            <a:avLst/>
          </a:prstGeom>
          <a:noFill/>
          <a:ln>
            <a:solidFill>
              <a:srgbClr val="0070C0"/>
            </a:solidFill>
          </a:ln>
          <a:extLst>
            <a:ext uri="{909E8E84-426E-40DD-AFC4-6F175D3DCCD1}">
              <a14:hiddenFill xmlns:a14="http://schemas.microsoft.com/office/drawing/2010/main">
                <a:solidFill>
                  <a:schemeClr val="accent1"/>
                </a:solidFill>
              </a14:hiddenFill>
            </a:ext>
          </a:extLst>
        </p:spPr>
      </p:pic>
      <p:sp>
        <p:nvSpPr>
          <p:cNvPr id="8" name="Скругленный прямоугольник 7"/>
          <p:cNvSpPr/>
          <p:nvPr/>
        </p:nvSpPr>
        <p:spPr bwMode="auto">
          <a:xfrm>
            <a:off x="3857620" y="5929330"/>
            <a:ext cx="2209800" cy="46371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Номинации интерактивной игры</a:t>
            </a:r>
          </a:p>
        </p:txBody>
      </p:sp>
      <p:sp>
        <p:nvSpPr>
          <p:cNvPr id="9" name="Прямоугольник 8"/>
          <p:cNvSpPr/>
          <p:nvPr/>
        </p:nvSpPr>
        <p:spPr>
          <a:xfrm>
            <a:off x="8572528"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16</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26" name="Picture 2" descr="D:\Анна\Аня\фото\ГМО педсовет фото\DSC04230.JPG"/>
          <p:cNvPicPr>
            <a:picLocks noChangeAspect="1" noChangeArrowheads="1"/>
          </p:cNvPicPr>
          <p:nvPr/>
        </p:nvPicPr>
        <p:blipFill>
          <a:blip r:embed="rId2" cstate="print">
            <a:extLst>
              <a:ext uri="{28A0092B-C50C-407E-A947-70E740481C1C}">
                <a14:useLocalDpi xmlns:a14="http://schemas.microsoft.com/office/drawing/2010/main" val="0"/>
              </a:ext>
            </a:extLst>
          </a:blip>
          <a:srcRect l="19957" r="6353"/>
          <a:stretch>
            <a:fillRect/>
          </a:stretch>
        </p:blipFill>
        <p:spPr bwMode="auto">
          <a:xfrm rot="5400000">
            <a:off x="-120855" y="2406814"/>
            <a:ext cx="3429024" cy="2615875"/>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1027" name="Picture 3" descr="D:\Анна\Аня\фото\ГМО педсовет фото\DSC042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4" y="2000240"/>
            <a:ext cx="3837323" cy="2157141"/>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pic>
        <p:nvPicPr>
          <p:cNvPr id="1029" name="Picture 5" descr="D:\Анна\Аня\фото\ГМО педсовет фото\DSC042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3174" y="4357694"/>
            <a:ext cx="3897836" cy="2191158"/>
          </a:xfrm>
          <a:prstGeom prst="rect">
            <a:avLst/>
          </a:prstGeom>
          <a:noFill/>
          <a:ln w="38100">
            <a:solidFill>
              <a:srgbClr val="CF7977"/>
            </a:solidFill>
          </a:ln>
          <a:extLst>
            <a:ext uri="{909E8E84-426E-40DD-AFC4-6F175D3DCCD1}">
              <a14:hiddenFill xmlns:a14="http://schemas.microsoft.com/office/drawing/2010/main">
                <a:solidFill>
                  <a:srgbClr val="FFFFFF"/>
                </a:solidFill>
              </a14:hiddenFill>
            </a:ext>
          </a:extLst>
        </p:spPr>
      </p:pic>
      <p:sp>
        <p:nvSpPr>
          <p:cNvPr id="10" name="Скругленный прямоугольник 9"/>
          <p:cNvSpPr/>
          <p:nvPr/>
        </p:nvSpPr>
        <p:spPr bwMode="auto">
          <a:xfrm>
            <a:off x="285720" y="5286388"/>
            <a:ext cx="2209800" cy="463717"/>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ru-RU" sz="1200" dirty="0" smtClean="0">
                <a:solidFill>
                  <a:srgbClr val="002060"/>
                </a:solidFill>
                <a:latin typeface="Times New Roman" pitchFamily="18" charset="0"/>
                <a:ea typeface="Times New Roman" pitchFamily="18" charset="0"/>
                <a:cs typeface="Times New Roman" pitchFamily="18" charset="0"/>
              </a:rPr>
              <a:t>Интерактивная игра</a:t>
            </a:r>
          </a:p>
          <a:p>
            <a:pPr algn="ctr" eaLnBrk="0" hangingPunct="0"/>
            <a:r>
              <a:rPr lang="ru-RU" sz="1200" dirty="0" smtClean="0">
                <a:solidFill>
                  <a:srgbClr val="002060"/>
                </a:solidFill>
                <a:latin typeface="Times New Roman" pitchFamily="18" charset="0"/>
                <a:ea typeface="Times New Roman" pitchFamily="18" charset="0"/>
                <a:cs typeface="Times New Roman" pitchFamily="18" charset="0"/>
              </a:rPr>
              <a:t>«Как? Зачем? Для кого?» </a:t>
            </a:r>
            <a:endParaRPr kumimoji="0" lang="ru-RU" sz="120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1" name="Скругленный прямоугольник 10"/>
          <p:cNvSpPr/>
          <p:nvPr/>
        </p:nvSpPr>
        <p:spPr bwMode="auto">
          <a:xfrm>
            <a:off x="6715140" y="5143512"/>
            <a:ext cx="2209800" cy="714380"/>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Выставка педагогических идей «Итоговый продукт проекта»</a:t>
            </a:r>
          </a:p>
        </p:txBody>
      </p:sp>
      <p:sp>
        <p:nvSpPr>
          <p:cNvPr id="12" name="Rectangle 1"/>
          <p:cNvSpPr>
            <a:spLocks noChangeArrowheads="1"/>
          </p:cNvSpPr>
          <p:nvPr/>
        </p:nvSpPr>
        <p:spPr bwMode="auto">
          <a:xfrm>
            <a:off x="214282" y="571480"/>
            <a:ext cx="857256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По мотивам известной телевизионной передачи</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«Что? Где? Когда?» была создана интерактивная игра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«Как? Зачем? Для кого?»</a:t>
            </a:r>
            <a:r>
              <a:rPr kumimoji="0" lang="ru-RU" sz="1600" b="1"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r>
              <a:rPr kumimoji="0" lang="ru-RU" sz="1600" b="1"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разработанная </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для педагогического совета посвящённого подведению итогов работы по составлению педагогами Рабочих программ.</a:t>
            </a:r>
          </a:p>
          <a:p>
            <a:pPr marL="0" marR="0" lvl="0" indent="0" algn="just" defTabSz="914400" rtl="0" eaLnBrk="1" fontAlgn="base" latinLnBrk="0" hangingPunct="1">
              <a:lnSpc>
                <a:spcPct val="100000"/>
              </a:lnSpc>
              <a:spcBef>
                <a:spcPct val="0"/>
              </a:spcBef>
              <a:spcAft>
                <a:spcPct val="0"/>
              </a:spcAft>
              <a:buClrTx/>
              <a:buSzTx/>
              <a:buFontTx/>
              <a:buNone/>
              <a:tabLst/>
            </a:pPr>
            <a:r>
              <a:rPr lang="ru-RU" sz="1600" baseline="0" dirty="0" smtClean="0">
                <a:solidFill>
                  <a:srgbClr val="002060"/>
                </a:solidFill>
                <a:latin typeface="Times New Roman" pitchFamily="18" charset="0"/>
                <a:cs typeface="Times New Roman" pitchFamily="18" charset="0"/>
              </a:rPr>
              <a:t>        В</a:t>
            </a:r>
            <a:r>
              <a:rPr lang="ru-RU" sz="1600" dirty="0" smtClean="0">
                <a:solidFill>
                  <a:srgbClr val="002060"/>
                </a:solidFill>
                <a:latin typeface="Times New Roman" pitchFamily="18" charset="0"/>
                <a:cs typeface="Times New Roman" pitchFamily="18" charset="0"/>
              </a:rPr>
              <a:t> роли телезрителей в данной игре выступили старшие воспитатели города, родители и дети нашего учреждения.</a:t>
            </a:r>
            <a:endParaRPr kumimoji="0" lang="ru-RU" sz="1600" b="0" i="0" u="none" strike="noStrike" cap="none" normalizeH="0" baseline="0" dirty="0" smtClean="0">
              <a:ln>
                <a:noFill/>
              </a:ln>
              <a:solidFill>
                <a:srgbClr val="002060"/>
              </a:solidFill>
              <a:effectLst/>
              <a:latin typeface="Arial" pitchFamily="34" charset="0"/>
            </a:endParaRPr>
          </a:p>
        </p:txBody>
      </p:sp>
      <p:sp>
        <p:nvSpPr>
          <p:cNvPr id="13" name="Прямоугольник 12"/>
          <p:cNvSpPr/>
          <p:nvPr/>
        </p:nvSpPr>
        <p:spPr>
          <a:xfrm>
            <a:off x="8501090"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17</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387210282"/>
      </p:ext>
    </p:extLst>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385" name="Rectangle 1"/>
          <p:cNvSpPr>
            <a:spLocks noChangeArrowheads="1"/>
          </p:cNvSpPr>
          <p:nvPr/>
        </p:nvSpPr>
        <p:spPr bwMode="auto">
          <a:xfrm>
            <a:off x="357158" y="500042"/>
            <a:ext cx="8429684" cy="280076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На первом педагогическом совете в этом учебном году была использована новая,</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для нашего коллектива,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форма подведения итогов летней оздоровительной работы </a:t>
            </a:r>
            <a:r>
              <a:rPr kumimoji="0" lang="ru-RU" sz="1600" b="1" i="1"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Методический аукцион</a:t>
            </a:r>
            <a:r>
              <a:rPr kumimoji="0" lang="ru-RU" sz="1600" b="1" i="1"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Педагоги представляли реализованные проекты, как продавцы, раскрывая все сильные стороны своего проекта и интересные мероприятия. Для презентации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товара</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использовали компьютерные презентации и выставки методических материалов. </a:t>
            </a:r>
            <a:endParaRPr kumimoji="0" lang="ru-RU" sz="1600" b="0"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Остальные педагоги на карточках показывали цену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товара</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наиболее понравившимся материалом педагоги обменялись. После игры можно было сделать вывод, чьи материалы получили наибольшее одобрение коллег.</a:t>
            </a:r>
            <a:endParaRPr kumimoji="0" lang="ru-RU" sz="1600" b="0" i="0" u="none" strike="noStrike" cap="none" normalizeH="0" baseline="0" dirty="0" smtClean="0">
              <a:ln>
                <a:noFill/>
              </a:ln>
              <a:solidFill>
                <a:srgbClr val="002060"/>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Эта же форма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Аукцион</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использовалась для подведения итогов конкурса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Методическое пособие -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лепбук</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t>
            </a:r>
            <a:endParaRPr kumimoji="0" lang="ru-RU" sz="1600" b="0" i="0" u="none" strike="noStrike" cap="none" normalizeH="0" baseline="0" dirty="0" smtClean="0">
              <a:ln>
                <a:noFill/>
              </a:ln>
              <a:solidFill>
                <a:srgbClr val="002060"/>
              </a:solidFill>
              <a:effectLst/>
              <a:latin typeface="Arial" pitchFamily="34" charset="0"/>
            </a:endParaRPr>
          </a:p>
        </p:txBody>
      </p:sp>
      <p:sp>
        <p:nvSpPr>
          <p:cNvPr id="8" name="Прямоугольник 7"/>
          <p:cNvSpPr/>
          <p:nvPr/>
        </p:nvSpPr>
        <p:spPr>
          <a:xfrm>
            <a:off x="8572528" y="214290"/>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18</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9" name="Picture 1" descr="F:\квест с педагогами\лепбук\DSC02353.JPG"/>
          <p:cNvPicPr>
            <a:picLocks noChangeAspect="1" noChangeArrowheads="1"/>
          </p:cNvPicPr>
          <p:nvPr/>
        </p:nvPicPr>
        <p:blipFill>
          <a:blip r:embed="rId2" cstate="print"/>
          <a:srcRect l="3513" r="15677"/>
          <a:stretch>
            <a:fillRect/>
          </a:stretch>
        </p:blipFill>
        <p:spPr bwMode="auto">
          <a:xfrm>
            <a:off x="2506214" y="3791731"/>
            <a:ext cx="3491534" cy="2428868"/>
          </a:xfrm>
          <a:prstGeom prst="rect">
            <a:avLst/>
          </a:prstGeom>
          <a:noFill/>
          <a:ln>
            <a:solidFill>
              <a:srgbClr val="8E0000"/>
            </a:solidFill>
          </a:ln>
        </p:spPr>
      </p:pic>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3"/>
          </p:nvPr>
        </p:nvSpPr>
        <p:spPr>
          <a:xfrm>
            <a:off x="571472" y="714355"/>
            <a:ext cx="8343927" cy="2229593"/>
          </a:xfrm>
        </p:spPr>
        <p:txBody>
          <a:bodyPr/>
          <a:lstStyle/>
          <a:p>
            <a:pPr marL="0" indent="0" algn="just">
              <a:spcBef>
                <a:spcPts val="0"/>
              </a:spcBef>
              <a:buNone/>
              <a:defRPr/>
            </a:pPr>
            <a:r>
              <a:rPr lang="ru-RU" sz="1600" dirty="0" smtClean="0">
                <a:solidFill>
                  <a:srgbClr val="002060"/>
                </a:solidFill>
                <a:latin typeface="Times New Roman" pitchFamily="18" charset="0"/>
                <a:cs typeface="Times New Roman" pitchFamily="18" charset="0"/>
              </a:rPr>
              <a:t>Ведущую роль в обеспечении эффективности образовательного процесса играет педагог, его профессионализм;</a:t>
            </a:r>
          </a:p>
          <a:p>
            <a:pPr marL="0" indent="0" algn="just">
              <a:spcBef>
                <a:spcPts val="0"/>
              </a:spcBef>
              <a:buNone/>
              <a:defRPr/>
            </a:pPr>
            <a:r>
              <a:rPr lang="ru-RU" sz="1600" dirty="0" smtClean="0">
                <a:solidFill>
                  <a:srgbClr val="002060"/>
                </a:solidFill>
                <a:latin typeface="Times New Roman" pitchFamily="18" charset="0"/>
                <a:cs typeface="Times New Roman" pitchFamily="18" charset="0"/>
              </a:rPr>
              <a:t>Методическая работа занимает особое место в системе повышения квалификации педагогических кадров;</a:t>
            </a:r>
            <a:r>
              <a:rPr lang="ru-RU" sz="1600" dirty="0" smtClean="0"/>
              <a:t> </a:t>
            </a:r>
          </a:p>
          <a:p>
            <a:pPr marL="0" indent="0" algn="just">
              <a:spcBef>
                <a:spcPts val="0"/>
              </a:spcBef>
              <a:buNone/>
              <a:defRPr/>
            </a:pPr>
            <a:r>
              <a:rPr lang="ru-RU" sz="1600" dirty="0" smtClean="0">
                <a:solidFill>
                  <a:srgbClr val="002060"/>
                </a:solidFill>
                <a:latin typeface="Times New Roman" pitchFamily="18" charset="0"/>
                <a:cs typeface="Times New Roman" pitchFamily="18" charset="0"/>
              </a:rPr>
              <a:t>Образование взрослых должно приносить удовольствие.</a:t>
            </a:r>
          </a:p>
          <a:p>
            <a:pPr marL="0" indent="0" algn="just" eaLnBrk="1" hangingPunct="1">
              <a:spcBef>
                <a:spcPts val="0"/>
              </a:spcBef>
              <a:buNone/>
              <a:defRPr/>
            </a:pPr>
            <a:endParaRPr lang="ru-RU" sz="1800" dirty="0" smtClean="0">
              <a:solidFill>
                <a:srgbClr val="002060"/>
              </a:solidFill>
              <a:latin typeface="Times New Roman" pitchFamily="18" charset="0"/>
              <a:cs typeface="Times New Roman" pitchFamily="18" charset="0"/>
            </a:endParaRPr>
          </a:p>
          <a:p>
            <a:pPr marL="0" indent="0" algn="just" eaLnBrk="1" hangingPunct="1">
              <a:spcBef>
                <a:spcPts val="0"/>
              </a:spcBef>
              <a:buNone/>
              <a:defRPr/>
            </a:pPr>
            <a:r>
              <a:rPr lang="ru-RU" sz="1800" dirty="0" smtClean="0">
                <a:solidFill>
                  <a:srgbClr val="002060"/>
                </a:solidFill>
                <a:latin typeface="Times New Roman" pitchFamily="18" charset="0"/>
                <a:cs typeface="Times New Roman" pitchFamily="18" charset="0"/>
              </a:rPr>
              <a:t>     </a:t>
            </a:r>
            <a:endParaRPr lang="ru-RU" sz="1800" b="1" dirty="0">
              <a:solidFill>
                <a:srgbClr val="002060"/>
              </a:solidFill>
              <a:latin typeface="Times New Roman" pitchFamily="18" charset="0"/>
              <a:cs typeface="Times New Roman" pitchFamily="18" charset="0"/>
            </a:endParaRPr>
          </a:p>
        </p:txBody>
      </p:sp>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8" name="Овал 7"/>
          <p:cNvSpPr/>
          <p:nvPr/>
        </p:nvSpPr>
        <p:spPr bwMode="auto">
          <a:xfrm>
            <a:off x="225552" y="764977"/>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9" name="Овал 8"/>
          <p:cNvSpPr/>
          <p:nvPr/>
        </p:nvSpPr>
        <p:spPr bwMode="auto">
          <a:xfrm>
            <a:off x="225552" y="1371600"/>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0" name="Овал 9"/>
          <p:cNvSpPr/>
          <p:nvPr/>
        </p:nvSpPr>
        <p:spPr bwMode="auto">
          <a:xfrm>
            <a:off x="214282" y="1857364"/>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4" name="Прямоугольник с двумя скругленными противолежащими углами 23"/>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928662" y="285728"/>
            <a:ext cx="7331046" cy="369332"/>
          </a:xfrm>
          <a:prstGeom prst="rect">
            <a:avLst/>
          </a:prstGeom>
          <a:noFill/>
        </p:spPr>
        <p:txBody>
          <a:bodyPr wrap="none" lIns="91440" tIns="45720" rIns="91440" bIns="45720">
            <a:spAutoFit/>
          </a:bodyPr>
          <a:lstStyle/>
          <a:p>
            <a:pPr algn="ctr"/>
            <a:r>
              <a:rPr lang="ru-RU"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Актуальность использования активных форм методической работы</a:t>
            </a:r>
            <a:endParaRPr lang="ru-RU" b="1" cap="none" spc="0" dirty="0">
              <a:ln w="10541" cmpd="sng">
                <a:solidFill>
                  <a:schemeClr val="accent1">
                    <a:shade val="88000"/>
                    <a:satMod val="110000"/>
                  </a:schemeClr>
                </a:solidFill>
                <a:prstDash val="solid"/>
              </a:ln>
              <a:solidFill>
                <a:srgbClr val="CF7977"/>
              </a:solidFill>
              <a:effectLst/>
            </a:endParaRPr>
          </a:p>
        </p:txBody>
      </p:sp>
      <p:graphicFrame>
        <p:nvGraphicFramePr>
          <p:cNvPr id="23" name="Диаграмма 22"/>
          <p:cNvGraphicFramePr/>
          <p:nvPr>
            <p:extLst>
              <p:ext uri="{D42A27DB-BD31-4B8C-83A1-F6EECF244321}">
                <p14:modId xmlns:p14="http://schemas.microsoft.com/office/powerpoint/2010/main" val="1096491543"/>
              </p:ext>
            </p:extLst>
          </p:nvPr>
        </p:nvGraphicFramePr>
        <p:xfrm>
          <a:off x="213852" y="4953000"/>
          <a:ext cx="6099048" cy="1752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Диаграмма 24"/>
          <p:cNvGraphicFramePr/>
          <p:nvPr>
            <p:extLst>
              <p:ext uri="{D42A27DB-BD31-4B8C-83A1-F6EECF244321}">
                <p14:modId xmlns:p14="http://schemas.microsoft.com/office/powerpoint/2010/main" val="1059019725"/>
              </p:ext>
            </p:extLst>
          </p:nvPr>
        </p:nvGraphicFramePr>
        <p:xfrm>
          <a:off x="428596" y="3643314"/>
          <a:ext cx="8143932" cy="2833694"/>
        </p:xfrm>
        <a:graphic>
          <a:graphicData uri="http://schemas.openxmlformats.org/drawingml/2006/chart">
            <c:chart xmlns:c="http://schemas.openxmlformats.org/drawingml/2006/chart" xmlns:r="http://schemas.openxmlformats.org/officeDocument/2006/relationships" r:id="rId3"/>
          </a:graphicData>
        </a:graphic>
      </p:graphicFrame>
      <p:sp>
        <p:nvSpPr>
          <p:cNvPr id="24577" name="Rectangle 1"/>
          <p:cNvSpPr>
            <a:spLocks noChangeArrowheads="1"/>
          </p:cNvSpPr>
          <p:nvPr/>
        </p:nvSpPr>
        <p:spPr bwMode="auto">
          <a:xfrm>
            <a:off x="214282" y="2285992"/>
            <a:ext cx="864399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Методы активного обучения</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совокупность педагогиче­ских действий и приемов, направленных на организацию учеб­ного процесса  и создающих специальными средствами условия,  мотивирующие обучающихся к самостоятельному, инициативному и творческому освоению учебного материала в процессе  познавательной деятельности. </a:t>
            </a:r>
          </a:p>
          <a:p>
            <a:pPr marL="0" marR="0" lvl="0" indent="0" algn="r"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Н. Кругликов, 1998г.)</a:t>
            </a:r>
            <a:endParaRPr kumimoji="0" lang="ru-RU" sz="1600" b="0" i="0" u="none" strike="noStrike" cap="none" normalizeH="0" baseline="0" dirty="0" smtClean="0">
              <a:ln>
                <a:noFill/>
              </a:ln>
              <a:solidFill>
                <a:srgbClr val="002060"/>
              </a:solidFill>
              <a:effectLst/>
              <a:latin typeface="Arial" pitchFamily="34" charset="0"/>
            </a:endParaRPr>
          </a:p>
        </p:txBody>
      </p:sp>
      <p:sp>
        <p:nvSpPr>
          <p:cNvPr id="13" name="Прямоугольник 12"/>
          <p:cNvSpPr/>
          <p:nvPr/>
        </p:nvSpPr>
        <p:spPr>
          <a:xfrm>
            <a:off x="8572528" y="214290"/>
            <a:ext cx="327333"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transition>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500166" y="214290"/>
            <a:ext cx="5546775" cy="461665"/>
          </a:xfrm>
          <a:prstGeom prst="rect">
            <a:avLst/>
          </a:prstGeom>
          <a:noFill/>
        </p:spPr>
        <p:txBody>
          <a:bodyPr wrap="none" lIns="91440" tIns="45720" rIns="91440" bIns="45720">
            <a:spAutoFit/>
          </a:bodyPr>
          <a:lstStyle/>
          <a:p>
            <a:pPr algn="ctr"/>
            <a:r>
              <a:rPr lang="ru-RU" sz="2400" b="1" i="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Аукцион методический идей «</a:t>
            </a:r>
            <a:r>
              <a:rPr lang="ru-RU" sz="2400" b="1" i="1" cap="none" spc="0" dirty="0" err="1"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Лепбук</a:t>
            </a:r>
            <a:r>
              <a:rPr lang="ru-RU" sz="2400" b="1" i="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 </a:t>
            </a:r>
            <a:endParaRPr lang="ru-RU" sz="2400" b="1" cap="none" spc="0" dirty="0">
              <a:ln w="10541" cmpd="sng">
                <a:solidFill>
                  <a:schemeClr val="accent1">
                    <a:shade val="88000"/>
                    <a:satMod val="110000"/>
                  </a:schemeClr>
                </a:solidFill>
                <a:prstDash val="solid"/>
              </a:ln>
              <a:solidFill>
                <a:srgbClr val="CF7977"/>
              </a:solidFill>
              <a:effectLst/>
            </a:endParaRPr>
          </a:p>
        </p:txBody>
      </p:sp>
      <p:pic>
        <p:nvPicPr>
          <p:cNvPr id="47108" name="Picture 4" descr="F:\квест с педагогами\лепбук\DSC02368.JPG"/>
          <p:cNvPicPr>
            <a:picLocks noChangeAspect="1" noChangeArrowheads="1"/>
          </p:cNvPicPr>
          <p:nvPr/>
        </p:nvPicPr>
        <p:blipFill>
          <a:blip r:embed="rId2" cstate="print"/>
          <a:srcRect l="21399" t="15017" r="26544" b="17408"/>
          <a:stretch>
            <a:fillRect/>
          </a:stretch>
        </p:blipFill>
        <p:spPr bwMode="auto">
          <a:xfrm>
            <a:off x="4897300" y="736460"/>
            <a:ext cx="3357585" cy="2450130"/>
          </a:xfrm>
          <a:prstGeom prst="rect">
            <a:avLst/>
          </a:prstGeom>
          <a:noFill/>
          <a:ln>
            <a:solidFill>
              <a:srgbClr val="8E0000"/>
            </a:solidFill>
          </a:ln>
        </p:spPr>
      </p:pic>
      <p:pic>
        <p:nvPicPr>
          <p:cNvPr id="47109" name="Picture 5" descr="F:\квест с педагогами\лепбук\DSC02398.JPG"/>
          <p:cNvPicPr>
            <a:picLocks noChangeAspect="1" noChangeArrowheads="1"/>
          </p:cNvPicPr>
          <p:nvPr/>
        </p:nvPicPr>
        <p:blipFill>
          <a:blip r:embed="rId3" cstate="print"/>
          <a:srcRect r="28824"/>
          <a:stretch>
            <a:fillRect/>
          </a:stretch>
        </p:blipFill>
        <p:spPr bwMode="auto">
          <a:xfrm>
            <a:off x="785786" y="3643314"/>
            <a:ext cx="3462437" cy="2734643"/>
          </a:xfrm>
          <a:prstGeom prst="rect">
            <a:avLst/>
          </a:prstGeom>
          <a:noFill/>
          <a:ln>
            <a:solidFill>
              <a:srgbClr val="8E0000"/>
            </a:solidFill>
          </a:ln>
        </p:spPr>
      </p:pic>
      <p:pic>
        <p:nvPicPr>
          <p:cNvPr id="47110" name="Picture 6" descr="F:\квест с педагогами\лепбук\DSC02418.JPG"/>
          <p:cNvPicPr>
            <a:picLocks noChangeAspect="1" noChangeArrowheads="1"/>
          </p:cNvPicPr>
          <p:nvPr/>
        </p:nvPicPr>
        <p:blipFill>
          <a:blip r:embed="rId4" cstate="print"/>
          <a:srcRect r="22323"/>
          <a:stretch>
            <a:fillRect/>
          </a:stretch>
        </p:blipFill>
        <p:spPr bwMode="auto">
          <a:xfrm>
            <a:off x="4897300" y="3643314"/>
            <a:ext cx="3746667" cy="2711449"/>
          </a:xfrm>
          <a:prstGeom prst="rect">
            <a:avLst/>
          </a:prstGeom>
          <a:noFill/>
          <a:ln>
            <a:solidFill>
              <a:srgbClr val="8E0000"/>
            </a:solidFill>
          </a:ln>
        </p:spPr>
      </p:pic>
      <p:sp>
        <p:nvSpPr>
          <p:cNvPr id="11" name="Прямоугольник 10"/>
          <p:cNvSpPr/>
          <p:nvPr/>
        </p:nvSpPr>
        <p:spPr>
          <a:xfrm>
            <a:off x="8501090" y="142852"/>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19</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pic>
        <p:nvPicPr>
          <p:cNvPr id="12" name="Рисунок 11" descr="D:\фото\лепбук, школа 10\DSC02379.JPG"/>
          <p:cNvPicPr/>
          <p:nvPr/>
        </p:nvPicPr>
        <p:blipFill rotWithShape="1">
          <a:blip r:embed="rId5" cstate="print"/>
          <a:srcRect l="3848" r="13729"/>
          <a:stretch/>
        </p:blipFill>
        <p:spPr bwMode="auto">
          <a:xfrm>
            <a:off x="785786" y="714356"/>
            <a:ext cx="3462437" cy="2435608"/>
          </a:xfrm>
          <a:prstGeom prst="rect">
            <a:avLst/>
          </a:prstGeom>
          <a:noFill/>
          <a:ln w="9525">
            <a:solidFill>
              <a:srgbClr val="8E0000"/>
            </a:solidFill>
            <a:miter lim="800000"/>
            <a:headEnd/>
            <a:tailEnd/>
          </a:ln>
        </p:spPr>
      </p:pic>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50" name="Picture 2" descr="D:\Анна\Аня\фото\Педсовет труд\IMG_20171221_131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10" y="1142984"/>
            <a:ext cx="3143272" cy="2224680"/>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2051" name="Picture 3" descr="D:\Анна\Аня\фото\Педсовет труд\IMG_20171221_1328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504" y="1142984"/>
            <a:ext cx="3191379" cy="2214939"/>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2052" name="Picture 4" descr="D:\Анна\Аня\фото\Педсовет труд\IMG_20171221_1416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10" y="3786190"/>
            <a:ext cx="3158188" cy="2368641"/>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2053" name="Picture 5" descr="D:\Анна\Аня\фото\Педсовет труд\IMG_20171221_14375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066" y="3786190"/>
            <a:ext cx="3216394" cy="2340858"/>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428596" y="214290"/>
            <a:ext cx="8358246" cy="830997"/>
          </a:xfrm>
          <a:prstGeom prst="rect">
            <a:avLst/>
          </a:prstGeom>
          <a:noFill/>
        </p:spPr>
        <p:txBody>
          <a:bodyPr wrap="square" lIns="91440" tIns="45720" rIns="91440" bIns="45720">
            <a:spAutoFit/>
          </a:bodyPr>
          <a:lstStyle/>
          <a:p>
            <a:pPr algn="ctr"/>
            <a:r>
              <a:rPr lang="ru-RU" sz="2400" b="1" i="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Педагогический совет «Система работы ДОУ по развитию трудовой деятельности </a:t>
            </a:r>
            <a:r>
              <a:rPr lang="ru-RU" sz="2400" b="1" i="1" dirty="0" smtClean="0">
                <a:ln w="10541" cmpd="sng">
                  <a:solidFill>
                    <a:schemeClr val="accent1">
                      <a:shade val="88000"/>
                      <a:satMod val="110000"/>
                    </a:schemeClr>
                  </a:solidFill>
                  <a:prstDash val="solid"/>
                </a:ln>
                <a:solidFill>
                  <a:srgbClr val="CF7977"/>
                </a:solidFill>
                <a:latin typeface="Times New Roman" pitchFamily="18" charset="0"/>
                <a:cs typeface="Times New Roman" pitchFamily="18" charset="0"/>
              </a:rPr>
              <a:t>дошкольников». Деловая игра.  </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16" name="Скругленный прямоугольник 15"/>
          <p:cNvSpPr/>
          <p:nvPr/>
        </p:nvSpPr>
        <p:spPr bwMode="auto">
          <a:xfrm>
            <a:off x="1285852" y="3214686"/>
            <a:ext cx="3281370" cy="500066"/>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Составляем модель условий </a:t>
            </a:r>
            <a:r>
              <a:rPr lang="ru-RU" sz="1200" dirty="0" smtClean="0">
                <a:solidFill>
                  <a:srgbClr val="002060"/>
                </a:solidFill>
                <a:latin typeface="Times New Roman" pitchFamily="18" charset="0"/>
                <a:cs typeface="Times New Roman" pitchFamily="18" charset="0"/>
              </a:rPr>
              <a:t>трудового развития дошкольников</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7" name="Скругленный прямоугольник 16"/>
          <p:cNvSpPr/>
          <p:nvPr/>
        </p:nvSpPr>
        <p:spPr bwMode="auto">
          <a:xfrm>
            <a:off x="5786446" y="3214686"/>
            <a:ext cx="3067056" cy="428628"/>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Упражняемся</a:t>
            </a:r>
            <a:r>
              <a:rPr kumimoji="0" lang="ru-RU" sz="1200" b="0" i="0" u="none" strike="noStrike" cap="none" normalizeH="0" dirty="0" smtClean="0">
                <a:ln>
                  <a:noFill/>
                </a:ln>
                <a:solidFill>
                  <a:srgbClr val="002060"/>
                </a:solidFill>
                <a:effectLst/>
                <a:latin typeface="Times New Roman" pitchFamily="18" charset="0"/>
                <a:cs typeface="Times New Roman" pitchFamily="18" charset="0"/>
              </a:rPr>
              <a:t> в планировании</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8" name="Скругленный прямоугольник 17"/>
          <p:cNvSpPr/>
          <p:nvPr/>
        </p:nvSpPr>
        <p:spPr bwMode="auto">
          <a:xfrm>
            <a:off x="5643570" y="6000768"/>
            <a:ext cx="2924180" cy="642942"/>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Выставка педагогических идей «Лучшая игра по </a:t>
            </a:r>
            <a:r>
              <a:rPr lang="ru-RU" sz="1200" dirty="0" smtClean="0">
                <a:solidFill>
                  <a:srgbClr val="002060"/>
                </a:solidFill>
                <a:latin typeface="Times New Roman" pitchFamily="18" charset="0"/>
                <a:cs typeface="Times New Roman" pitchFamily="18" charset="0"/>
              </a:rPr>
              <a:t>трудовому развитию дошкольников»</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9" name="Скругленный прямоугольник 18"/>
          <p:cNvSpPr/>
          <p:nvPr/>
        </p:nvSpPr>
        <p:spPr bwMode="auto">
          <a:xfrm>
            <a:off x="1500166" y="6000768"/>
            <a:ext cx="3000396" cy="571504"/>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Составляем алгоритмы трудовых действий</a:t>
            </a:r>
          </a:p>
        </p:txBody>
      </p:sp>
      <p:sp>
        <p:nvSpPr>
          <p:cNvPr id="20" name="Прямоугольник 19"/>
          <p:cNvSpPr/>
          <p:nvPr/>
        </p:nvSpPr>
        <p:spPr>
          <a:xfrm>
            <a:off x="8501090" y="214290"/>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20</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722633742"/>
      </p:ext>
    </p:extLst>
  </p:cSld>
  <p:clrMapOvr>
    <a:masterClrMapping/>
  </p:clrMapOvr>
  <p:transition>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
          <p:cNvSpPr>
            <a:spLocks noChangeArrowheads="1"/>
          </p:cNvSpPr>
          <p:nvPr/>
        </p:nvSpPr>
        <p:spPr bwMode="auto">
          <a:xfrm>
            <a:off x="357158" y="376932"/>
            <a:ext cx="8429684"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Для повышения профессиональной компетентности педагогов эффективным средством является использование ресурсов социального окружения. В рамках подготовки к педагогическому совету</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 «</a:t>
            </a:r>
            <a:r>
              <a:rPr lang="ru-RU" sz="1600" dirty="0" smtClean="0">
                <a:solidFill>
                  <a:srgbClr val="002060"/>
                </a:solidFill>
                <a:latin typeface="Times New Roman" pitchFamily="18" charset="0"/>
                <a:ea typeface="Times New Roman" pitchFamily="18" charset="0"/>
                <a:cs typeface="Times New Roman" pitchFamily="18" charset="0"/>
              </a:rPr>
              <a:t>Система </a:t>
            </a:r>
            <a:r>
              <a:rPr lang="ru-RU" sz="1600" dirty="0">
                <a:solidFill>
                  <a:srgbClr val="002060"/>
                </a:solidFill>
                <a:latin typeface="Times New Roman" pitchFamily="18" charset="0"/>
                <a:ea typeface="Times New Roman" pitchFamily="18" charset="0"/>
                <a:cs typeface="Times New Roman" pitchFamily="18" charset="0"/>
              </a:rPr>
              <a:t>работы ДОУ по </a:t>
            </a:r>
            <a:r>
              <a:rPr lang="ru-RU" sz="1600" dirty="0" smtClean="0">
                <a:solidFill>
                  <a:srgbClr val="002060"/>
                </a:solidFill>
                <a:latin typeface="Times New Roman" pitchFamily="18" charset="0"/>
                <a:ea typeface="Times New Roman" pitchFamily="18" charset="0"/>
                <a:cs typeface="Times New Roman" pitchFamily="18" charset="0"/>
              </a:rPr>
              <a:t>знакомству </a:t>
            </a:r>
            <a:r>
              <a:rPr lang="ru-RU" sz="1600" dirty="0">
                <a:solidFill>
                  <a:srgbClr val="002060"/>
                </a:solidFill>
                <a:latin typeface="Times New Roman" pitchFamily="18" charset="0"/>
                <a:ea typeface="Times New Roman" pitchFamily="18" charset="0"/>
                <a:cs typeface="Times New Roman" pitchFamily="18" charset="0"/>
              </a:rPr>
              <a:t>дошкольников с родным краем, современные фор-мы краеведения в </a:t>
            </a:r>
            <a:r>
              <a:rPr lang="ru-RU" sz="1600" dirty="0" smtClean="0">
                <a:solidFill>
                  <a:srgbClr val="002060"/>
                </a:solidFill>
                <a:latin typeface="Times New Roman" pitchFamily="18" charset="0"/>
                <a:ea typeface="Times New Roman" pitchFamily="18" charset="0"/>
                <a:cs typeface="Times New Roman" pitchFamily="18" charset="0"/>
              </a:rPr>
              <a:t>ДОУ». </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Наш педагогический коллектив посетил </a:t>
            </a:r>
            <a:r>
              <a:rPr lang="ru-RU" sz="1600" dirty="0" smtClean="0">
                <a:solidFill>
                  <a:srgbClr val="002060"/>
                </a:solidFill>
                <a:latin typeface="Times New Roman" pitchFamily="18" charset="0"/>
                <a:ea typeface="Times New Roman" pitchFamily="18" charset="0"/>
                <a:cs typeface="Times New Roman" pitchFamily="18" charset="0"/>
              </a:rPr>
              <a:t>А</a:t>
            </a:r>
            <a:r>
              <a:rPr kumimoji="0" lang="ru-RU" sz="1600" b="0" i="0" u="none" strike="noStrike" cap="none" normalizeH="0" dirty="0" smtClean="0">
                <a:ln>
                  <a:noFill/>
                </a:ln>
                <a:solidFill>
                  <a:srgbClr val="002060"/>
                </a:solidFill>
                <a:effectLst/>
                <a:latin typeface="Times New Roman" pitchFamily="18" charset="0"/>
                <a:ea typeface="Times New Roman" pitchFamily="18" charset="0"/>
                <a:cs typeface="Times New Roman" pitchFamily="18" charset="0"/>
              </a:rPr>
              <a:t>рзамасский историко-художественный музей. </a:t>
            </a:r>
          </a:p>
          <a:p>
            <a:pPr algn="just"/>
            <a:r>
              <a:rPr lang="ru-RU" sz="1600" dirty="0" smtClean="0">
                <a:solidFill>
                  <a:srgbClr val="002060"/>
                </a:solidFill>
                <a:latin typeface="Times New Roman" pitchFamily="18" charset="0"/>
                <a:cs typeface="Times New Roman" pitchFamily="18" charset="0"/>
              </a:rPr>
              <a:t>         Знакомство подрастающего поколения с историей и культурой родного края один из приоритетных  вопросов воспитания. Важно начать эту работу с дошкольного возраста. Для того, чтобы грамотно сообщить ребятам необходимые знания, педагог должен сам обладать необходимой информацией. Именно поэтому,  данный вопрос был выбран для рассмотрения на педагогическом совете.</a:t>
            </a:r>
          </a:p>
          <a:p>
            <a:pPr algn="just"/>
            <a:r>
              <a:rPr lang="ru-RU" sz="1600" dirty="0" smtClean="0">
                <a:solidFill>
                  <a:srgbClr val="002060"/>
                </a:solidFill>
                <a:latin typeface="Times New Roman" pitchFamily="18" charset="0"/>
                <a:cs typeface="Times New Roman" pitchFamily="18" charset="0"/>
              </a:rPr>
              <a:t>         Педагогами была проведена большая работа. Все члены педагогического коллектива активно включились в деятельность. Педагоги обменялись опытом работы, методическими и дидактическими материалами. Обмен опытом позволил определить проблему, что многий дидактический материал нуждается в усовершенствовании.</a:t>
            </a:r>
          </a:p>
          <a:p>
            <a:pPr algn="just"/>
            <a:r>
              <a:rPr lang="ru-RU" sz="1600" dirty="0" smtClean="0">
                <a:solidFill>
                  <a:srgbClr val="002060"/>
                </a:solidFill>
                <a:latin typeface="Times New Roman" pitchFamily="18" charset="0"/>
                <a:cs typeface="Times New Roman" pitchFamily="18" charset="0"/>
              </a:rPr>
              <a:t>         Творческая группа педагогов плодотворно потрудилась и методическая копилка ДОУ была значительно пополнена.</a:t>
            </a:r>
          </a:p>
          <a:p>
            <a:pPr algn="just"/>
            <a:r>
              <a:rPr lang="ru-RU" sz="1600" dirty="0" smtClean="0">
                <a:solidFill>
                  <a:srgbClr val="002060"/>
                </a:solidFill>
                <a:latin typeface="Times New Roman" pitchFamily="18" charset="0"/>
                <a:cs typeface="Times New Roman" pitchFamily="18" charset="0"/>
              </a:rPr>
              <a:t>           Большое значение в формировании профессиональной компетентности педагогов в вопросах краеведения имела экскурсия педагогического коллектива в Арзамасский историко-художественный  музей, сотрудники которого помогли педагогам окунуться в атмосферу прошлого.</a:t>
            </a:r>
          </a:p>
          <a:p>
            <a:pPr algn="just"/>
            <a:r>
              <a:rPr lang="ru-RU" sz="1600" dirty="0" smtClean="0">
                <a:solidFill>
                  <a:srgbClr val="002060"/>
                </a:solidFill>
                <a:latin typeface="Times New Roman" pitchFamily="18" charset="0"/>
                <a:cs typeface="Times New Roman" pitchFamily="18" charset="0"/>
              </a:rPr>
              <a:t>            Педагоги узнали об истории, обычаях мордовского народа, о становлении и расцвете г. Арзамаса, его знаменитых горожанах, исторических достопримечательностях, промыслах, культуре.</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rgbClr val="002060"/>
              </a:solidFill>
              <a:effectLst/>
              <a:latin typeface="Arial" pitchFamily="34" charset="0"/>
            </a:endParaRPr>
          </a:p>
        </p:txBody>
      </p:sp>
      <p:sp>
        <p:nvSpPr>
          <p:cNvPr id="12" name="Прямоугольник 11"/>
          <p:cNvSpPr/>
          <p:nvPr/>
        </p:nvSpPr>
        <p:spPr>
          <a:xfrm>
            <a:off x="8501090" y="214290"/>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21</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4" name="Picture 2" descr="D:\Анна\Аня\фото\Исторический музей экскурсия\IMG_20180315_1314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34" y="500042"/>
            <a:ext cx="3624629" cy="2718472"/>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3075" name="Picture 3" descr="D:\Анна\Аня\фото\Исторический музей экскурсия\IMG_20180315_1339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2" y="500042"/>
            <a:ext cx="3538533" cy="2653900"/>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3076" name="Picture 4" descr="D:\Анна\Аня\фото\Исторический музей экскурсия\IMG_20180315_1417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6" y="3714752"/>
            <a:ext cx="3712025" cy="2784019"/>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pic>
        <p:nvPicPr>
          <p:cNvPr id="3077" name="Picture 5" descr="D:\Анна\Аня\фото\Исторический музей экскурсия\IMG_20180315_1436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2" y="3714752"/>
            <a:ext cx="3588200" cy="2691150"/>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8501090" y="142852"/>
            <a:ext cx="470000" cy="400110"/>
          </a:xfrm>
          <a:prstGeom prst="rect">
            <a:avLst/>
          </a:prstGeom>
          <a:noFill/>
          <a:ln>
            <a:solidFill>
              <a:srgbClr val="CF7977"/>
            </a:solidFill>
          </a:ln>
        </p:spPr>
        <p:txBody>
          <a:bodyPr wrap="none" lIns="91440" tIns="45720" rIns="91440" bIns="45720">
            <a:spAutoFit/>
          </a:bodyPr>
          <a:lstStyle/>
          <a:p>
            <a:pPr algn="ctr"/>
            <a:r>
              <a:rPr lang="ru-RU" sz="20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22</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732323920"/>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985" name="Rectangle 1"/>
          <p:cNvSpPr>
            <a:spLocks noChangeArrowheads="1"/>
          </p:cNvSpPr>
          <p:nvPr/>
        </p:nvSpPr>
        <p:spPr bwMode="auto">
          <a:xfrm>
            <a:off x="357158" y="1214422"/>
            <a:ext cx="8286808"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Подобного рода мероприятия, представленные в опыте,    позволяет решить сразу нескольких вопросов: рассмотрение теоретических материалов, обмен опытом, практическая деятельность, развитие умения работать в команде, отработка умения держаться на публике, активизация творчества. Подобные мероприятия проходят на яркой эмоциональной ноте. Те знания и практические заметки, которые старший воспитатель хотел донести, наверняка останутся в памяти педагогов и они с прекрасным настроением возвратятся к работе с детьми.</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Моя профессиональная позиция: необходимо уходить от скучных привычных форм, во время проведения которых, педагоги зевают и уходят с пустой головой.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1600" dirty="0" smtClean="0">
                <a:solidFill>
                  <a:srgbClr val="002060"/>
                </a:solidFill>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Если проанализировать  рост профессиональной компетентности и методической активности  за последние 3 года, то можно увидеть положительную динамику, </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значит коллектив МБДОУ </a:t>
            </a:r>
            <a:r>
              <a:rPr kumimoji="0" lang="ru-RU" sz="1600" b="1" i="1"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д</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 №28 на правильном пути.</a:t>
            </a:r>
            <a:endParaRPr kumimoji="0" lang="ru-RU" sz="1600" b="1" i="1"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8" name="Прямоугольник 7"/>
          <p:cNvSpPr/>
          <p:nvPr/>
        </p:nvSpPr>
        <p:spPr>
          <a:xfrm>
            <a:off x="8501090" y="142852"/>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23</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8" name="Прямоугольник 10"/>
          <p:cNvSpPr>
            <a:spLocks noChangeArrowheads="1"/>
          </p:cNvSpPr>
          <p:nvPr/>
        </p:nvSpPr>
        <p:spPr bwMode="auto">
          <a:xfrm>
            <a:off x="152400" y="897944"/>
            <a:ext cx="883919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ru-RU" b="1" dirty="0" smtClean="0">
                <a:solidFill>
                  <a:srgbClr val="0070C0"/>
                </a:solidFill>
                <a:latin typeface="Monotype Corsiva" pitchFamily="66" charset="0"/>
              </a:rPr>
              <a:t>Аттестация педагогов </a:t>
            </a:r>
            <a:endParaRPr lang="ru-RU" b="1" dirty="0">
              <a:solidFill>
                <a:srgbClr val="0070C0"/>
              </a:solidFill>
              <a:latin typeface="Monotype Corsiva" pitchFamily="66" charset="0"/>
            </a:endParaRPr>
          </a:p>
          <a:p>
            <a:pPr eaLnBrk="0" hangingPunct="0"/>
            <a:endParaRPr lang="ru-RU" b="1" dirty="0" smtClean="0">
              <a:solidFill>
                <a:srgbClr val="0070C0"/>
              </a:solidFill>
              <a:latin typeface="Monotype Corsiva" pitchFamily="66" charset="0"/>
            </a:endParaRPr>
          </a:p>
          <a:p>
            <a:pPr eaLnBrk="0" hangingPunct="0"/>
            <a:endParaRPr lang="ru-RU" b="1" dirty="0">
              <a:solidFill>
                <a:srgbClr val="0070C0"/>
              </a:solidFill>
              <a:latin typeface="Monotype Corsiva" pitchFamily="66" charset="0"/>
            </a:endParaRPr>
          </a:p>
          <a:p>
            <a:pPr eaLnBrk="0" hangingPunct="0"/>
            <a:endParaRPr lang="ru-RU" b="1" dirty="0" smtClean="0">
              <a:solidFill>
                <a:srgbClr val="0070C0"/>
              </a:solidFill>
              <a:latin typeface="Monotype Corsiva" pitchFamily="66" charset="0"/>
            </a:endParaRPr>
          </a:p>
          <a:p>
            <a:pPr eaLnBrk="0" hangingPunct="0"/>
            <a:endParaRPr lang="ru-RU" b="1" dirty="0">
              <a:solidFill>
                <a:srgbClr val="0070C0"/>
              </a:solidFill>
              <a:latin typeface="Monotype Corsiva" pitchFamily="66" charset="0"/>
            </a:endParaRPr>
          </a:p>
          <a:p>
            <a:pPr eaLnBrk="0" hangingPunct="0"/>
            <a:endParaRPr lang="ru-RU" b="1" dirty="0">
              <a:solidFill>
                <a:srgbClr val="0070C0"/>
              </a:solidFill>
              <a:latin typeface="Monotype Corsiva" pitchFamily="66" charset="0"/>
            </a:endParaRPr>
          </a:p>
          <a:p>
            <a:pPr eaLnBrk="0" hangingPunct="0"/>
            <a:r>
              <a:rPr lang="ru-RU" sz="1600" b="1" dirty="0" smtClean="0">
                <a:solidFill>
                  <a:srgbClr val="00518E"/>
                </a:solidFill>
                <a:latin typeface="Times New Roman" pitchFamily="18" charset="0"/>
                <a:cs typeface="Times New Roman" pitchFamily="18" charset="0"/>
              </a:rPr>
              <a:t>Курсовая подготовка -100%</a:t>
            </a:r>
          </a:p>
          <a:p>
            <a:pPr eaLnBrk="0" hangingPunct="0"/>
            <a:r>
              <a:rPr lang="ru-RU" sz="1600" b="1" dirty="0" smtClean="0">
                <a:solidFill>
                  <a:srgbClr val="893D8B"/>
                </a:solidFill>
                <a:latin typeface="Times New Roman" pitchFamily="18" charset="0"/>
                <a:cs typeface="Times New Roman" pitchFamily="18" charset="0"/>
              </a:rPr>
              <a:t>Педагоги  лично  и совместно с воспитанниками являются  участниками и призёрами  конкурсов  всех  уровней.</a:t>
            </a:r>
          </a:p>
          <a:p>
            <a:pPr eaLnBrk="0" hangingPunct="0"/>
            <a:r>
              <a:rPr lang="ru-RU" sz="1600" b="1" dirty="0" smtClean="0">
                <a:solidFill>
                  <a:srgbClr val="00B050"/>
                </a:solidFill>
                <a:latin typeface="Times New Roman" pitchFamily="18" charset="0"/>
                <a:cs typeface="Times New Roman" pitchFamily="18" charset="0"/>
              </a:rPr>
              <a:t>Педагоги   демонстрируют педагогический опыт и являются участниками методических объединений, конференций, имеют публикации в сетевом  профессиональном сообществе и </a:t>
            </a:r>
            <a:r>
              <a:rPr lang="ru-RU" sz="1600" b="1" dirty="0">
                <a:solidFill>
                  <a:srgbClr val="00B050"/>
                </a:solidFill>
                <a:latin typeface="Times New Roman" pitchFamily="18" charset="0"/>
                <a:cs typeface="Times New Roman" pitchFamily="18" charset="0"/>
              </a:rPr>
              <a:t>специализированных </a:t>
            </a:r>
            <a:r>
              <a:rPr lang="ru-RU" sz="1600" b="1" dirty="0" smtClean="0">
                <a:solidFill>
                  <a:srgbClr val="00B050"/>
                </a:solidFill>
                <a:latin typeface="Times New Roman" pitchFamily="18" charset="0"/>
                <a:cs typeface="Times New Roman" pitchFamily="18" charset="0"/>
              </a:rPr>
              <a:t>изданиях</a:t>
            </a:r>
            <a:endParaRPr lang="ru-RU" sz="1600" b="1" dirty="0">
              <a:solidFill>
                <a:srgbClr val="00B050"/>
              </a:solidFill>
              <a:latin typeface="Times New Roman" pitchFamily="18" charset="0"/>
              <a:cs typeface="Times New Roman" pitchFamily="18" charset="0"/>
            </a:endParaRPr>
          </a:p>
          <a:p>
            <a:pPr algn="ctr" eaLnBrk="0" hangingPunct="0"/>
            <a:r>
              <a:rPr lang="ru-RU" sz="1600" b="1" dirty="0" smtClean="0">
                <a:solidFill>
                  <a:srgbClr val="CF7977"/>
                </a:solidFill>
                <a:latin typeface="Times New Roman" pitchFamily="18" charset="0"/>
                <a:cs typeface="Times New Roman" pitchFamily="18" charset="0"/>
              </a:rPr>
              <a:t>Оценка уровня профессиональной компетентности педагогов</a:t>
            </a:r>
            <a:endParaRPr lang="ru-RU" sz="1600" b="1" dirty="0">
              <a:solidFill>
                <a:srgbClr val="CF7977"/>
              </a:solidFill>
              <a:latin typeface="Times New Roman" pitchFamily="18" charset="0"/>
              <a:cs typeface="Times New Roman" pitchFamily="18" charset="0"/>
            </a:endParaRPr>
          </a:p>
        </p:txBody>
      </p:sp>
      <p:graphicFrame>
        <p:nvGraphicFramePr>
          <p:cNvPr id="5" name="Диаграмма 4"/>
          <p:cNvGraphicFramePr/>
          <p:nvPr>
            <p:extLst>
              <p:ext uri="{D42A27DB-BD31-4B8C-83A1-F6EECF244321}">
                <p14:modId xmlns:p14="http://schemas.microsoft.com/office/powerpoint/2010/main" val="399537225"/>
              </p:ext>
            </p:extLst>
          </p:nvPr>
        </p:nvGraphicFramePr>
        <p:xfrm>
          <a:off x="1571604" y="1000108"/>
          <a:ext cx="7000924" cy="1433506"/>
        </p:xfrm>
        <a:graphic>
          <a:graphicData uri="http://schemas.openxmlformats.org/drawingml/2006/chart">
            <c:chart xmlns:c="http://schemas.openxmlformats.org/drawingml/2006/chart" xmlns:r="http://schemas.openxmlformats.org/officeDocument/2006/relationships" r:id="rId2"/>
          </a:graphicData>
        </a:graphic>
      </p:graphicFrame>
      <p:sp>
        <p:nvSpPr>
          <p:cNvPr id="3" name="Прямоугольник 2"/>
          <p:cNvSpPr/>
          <p:nvPr/>
        </p:nvSpPr>
        <p:spPr>
          <a:xfrm>
            <a:off x="4593950" y="87123"/>
            <a:ext cx="184731" cy="40011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sz="2000" b="1" cap="none" spc="50" dirty="0">
              <a:ln w="11430"/>
              <a:solidFill>
                <a:srgbClr val="CF7977"/>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9" name="Прямоугольник с двумя скругленными противолежащими углами 8"/>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0" name="Объект 3"/>
          <p:cNvGraphicFramePr>
            <a:graphicFrameLocks/>
          </p:cNvGraphicFramePr>
          <p:nvPr>
            <p:extLst>
              <p:ext uri="{D42A27DB-BD31-4B8C-83A1-F6EECF244321}">
                <p14:modId xmlns:p14="http://schemas.microsoft.com/office/powerpoint/2010/main" val="3704089259"/>
              </p:ext>
            </p:extLst>
          </p:nvPr>
        </p:nvGraphicFramePr>
        <p:xfrm>
          <a:off x="2410170" y="4267200"/>
          <a:ext cx="6519084" cy="2235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Прямоугольник 11"/>
          <p:cNvSpPr/>
          <p:nvPr/>
        </p:nvSpPr>
        <p:spPr>
          <a:xfrm>
            <a:off x="292869" y="4648200"/>
            <a:ext cx="2048549" cy="1323439"/>
          </a:xfrm>
          <a:prstGeom prst="rect">
            <a:avLst/>
          </a:prstGeom>
        </p:spPr>
        <p:txBody>
          <a:bodyPr wrap="square">
            <a:spAutoFit/>
          </a:bodyPr>
          <a:lstStyle/>
          <a:p>
            <a:r>
              <a:rPr lang="ru-RU" sz="1600" dirty="0" smtClean="0">
                <a:solidFill>
                  <a:srgbClr val="893D8B"/>
                </a:solidFill>
                <a:latin typeface="Times New Roman" panose="02020603050405020304" pitchFamily="18" charset="0"/>
                <a:cs typeface="Times New Roman" panose="02020603050405020304" pitchFamily="18" charset="0"/>
              </a:rPr>
              <a:t>1-недопустимый</a:t>
            </a:r>
            <a:endParaRPr lang="ru-RU" sz="1600" dirty="0">
              <a:solidFill>
                <a:srgbClr val="893D8B"/>
              </a:solidFill>
              <a:latin typeface="Times New Roman" panose="02020603050405020304" pitchFamily="18" charset="0"/>
              <a:cs typeface="Times New Roman" panose="02020603050405020304" pitchFamily="18" charset="0"/>
            </a:endParaRPr>
          </a:p>
          <a:p>
            <a:r>
              <a:rPr lang="ru-RU" sz="1600" dirty="0" smtClean="0">
                <a:solidFill>
                  <a:srgbClr val="893D8B"/>
                </a:solidFill>
                <a:latin typeface="Times New Roman" panose="02020603050405020304" pitchFamily="18" charset="0"/>
                <a:cs typeface="Times New Roman" panose="02020603050405020304" pitchFamily="18" charset="0"/>
              </a:rPr>
              <a:t>2-критичный</a:t>
            </a:r>
            <a:endParaRPr lang="ru-RU" sz="1600" dirty="0">
              <a:solidFill>
                <a:srgbClr val="893D8B"/>
              </a:solidFill>
              <a:latin typeface="Times New Roman" panose="02020603050405020304" pitchFamily="18" charset="0"/>
              <a:cs typeface="Times New Roman" panose="02020603050405020304" pitchFamily="18" charset="0"/>
            </a:endParaRPr>
          </a:p>
          <a:p>
            <a:r>
              <a:rPr lang="ru-RU" sz="1600" dirty="0" smtClean="0">
                <a:solidFill>
                  <a:srgbClr val="893D8B"/>
                </a:solidFill>
                <a:latin typeface="Times New Roman" panose="02020603050405020304" pitchFamily="18" charset="0"/>
                <a:cs typeface="Times New Roman" panose="02020603050405020304" pitchFamily="18" charset="0"/>
              </a:rPr>
              <a:t>3-достаточный</a:t>
            </a:r>
            <a:endParaRPr lang="ru-RU" sz="1600" dirty="0">
              <a:solidFill>
                <a:srgbClr val="893D8B"/>
              </a:solidFill>
              <a:latin typeface="Times New Roman" panose="02020603050405020304" pitchFamily="18" charset="0"/>
              <a:cs typeface="Times New Roman" panose="02020603050405020304" pitchFamily="18" charset="0"/>
            </a:endParaRPr>
          </a:p>
          <a:p>
            <a:r>
              <a:rPr lang="ru-RU" sz="1600" dirty="0" smtClean="0">
                <a:solidFill>
                  <a:srgbClr val="893D8B"/>
                </a:solidFill>
                <a:latin typeface="Times New Roman" panose="02020603050405020304" pitchFamily="18" charset="0"/>
                <a:cs typeface="Times New Roman" panose="02020603050405020304" pitchFamily="18" charset="0"/>
              </a:rPr>
              <a:t>4-оптимальный</a:t>
            </a:r>
            <a:endParaRPr lang="ru-RU" sz="1600" dirty="0">
              <a:solidFill>
                <a:srgbClr val="893D8B"/>
              </a:solidFill>
              <a:latin typeface="Times New Roman" panose="02020603050405020304" pitchFamily="18" charset="0"/>
              <a:cs typeface="Times New Roman" panose="02020603050405020304" pitchFamily="18" charset="0"/>
            </a:endParaRPr>
          </a:p>
          <a:p>
            <a:endParaRPr lang="ru-RU" sz="1600" dirty="0">
              <a:solidFill>
                <a:srgbClr val="893D8B"/>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825884" y="87123"/>
            <a:ext cx="7720832" cy="830997"/>
          </a:xfrm>
          <a:prstGeom prst="rect">
            <a:avLst/>
          </a:prstGeom>
          <a:noFill/>
        </p:spPr>
        <p:txBody>
          <a:bodyPr wrap="none" lIns="91440" tIns="45720" rIns="91440" bIns="45720">
            <a:spAutoFit/>
          </a:bodyPr>
          <a:lstStyle/>
          <a:p>
            <a:pPr algn="ctr"/>
            <a:r>
              <a:rPr lang="ru-RU" sz="2400" b="1" cap="none" spc="0" dirty="0" smtClean="0">
                <a:ln w="1905"/>
                <a:solidFill>
                  <a:srgbClr val="CF7977"/>
                </a:solidFill>
                <a:effectLst>
                  <a:innerShdw blurRad="69850" dist="43180" dir="5400000">
                    <a:srgbClr val="000000">
                      <a:alpha val="65000"/>
                    </a:srgbClr>
                  </a:innerShdw>
                </a:effectLst>
                <a:latin typeface="Times New Roman" pitchFamily="18" charset="0"/>
                <a:cs typeface="Times New Roman" pitchFamily="18" charset="0"/>
              </a:rPr>
              <a:t>Результативность профессиональной педагогической </a:t>
            </a:r>
          </a:p>
          <a:p>
            <a:pPr algn="ctr"/>
            <a:r>
              <a:rPr lang="ru-RU" sz="2400" b="1" cap="none" spc="0" dirty="0" smtClean="0">
                <a:ln w="1905"/>
                <a:solidFill>
                  <a:srgbClr val="CF7977"/>
                </a:solidFill>
                <a:effectLst>
                  <a:innerShdw blurRad="69850" dist="43180" dir="5400000">
                    <a:srgbClr val="000000">
                      <a:alpha val="65000"/>
                    </a:srgbClr>
                  </a:innerShdw>
                </a:effectLst>
                <a:latin typeface="Times New Roman" pitchFamily="18" charset="0"/>
                <a:cs typeface="Times New Roman" pitchFamily="18" charset="0"/>
              </a:rPr>
              <a:t>деятельности и достигнутые эффекты</a:t>
            </a:r>
            <a:endParaRPr lang="ru-RU" sz="2400" b="1" cap="none" spc="0" dirty="0">
              <a:ln w="1905"/>
              <a:solidFill>
                <a:srgbClr val="CF7977"/>
              </a:solidFill>
              <a:effectLst>
                <a:innerShdw blurRad="69850" dist="43180" dir="5400000">
                  <a:srgbClr val="000000">
                    <a:alpha val="65000"/>
                  </a:srgbClr>
                </a:innerShdw>
              </a:effectLst>
            </a:endParaRPr>
          </a:p>
        </p:txBody>
      </p:sp>
      <p:sp>
        <p:nvSpPr>
          <p:cNvPr id="11" name="Прямоугольник 10"/>
          <p:cNvSpPr/>
          <p:nvPr/>
        </p:nvSpPr>
        <p:spPr>
          <a:xfrm>
            <a:off x="8429652" y="214290"/>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24</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2979753516"/>
      </p:ext>
    </p:extLst>
  </p:cSld>
  <p:clrMapOvr>
    <a:masterClrMapping/>
  </p:clrMapOvr>
  <p:transition>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8" name="Прямоугольник с двумя скругленными противолежащими углами 7"/>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854269" y="27432"/>
            <a:ext cx="5435462" cy="707886"/>
          </a:xfrm>
          <a:prstGeom prst="rect">
            <a:avLst/>
          </a:prstGeom>
          <a:noFill/>
        </p:spPr>
        <p:txBody>
          <a:bodyPr wrap="none" lIns="91440" tIns="45720" rIns="91440" bIns="45720">
            <a:spAutoFit/>
          </a:bodyPr>
          <a:lstStyle/>
          <a:p>
            <a:pPr algn="ctr"/>
            <a:r>
              <a:rPr lang="ru-RU" sz="2000" b="1" cap="none" spc="0" dirty="0" err="1">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Транслируемость</a:t>
            </a:r>
            <a:r>
              <a:rPr lang="ru-RU" sz="2000" b="1" cap="none" spc="0" dirty="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 практических достижений </a:t>
            </a:r>
          </a:p>
          <a:p>
            <a:pPr algn="ctr"/>
            <a:r>
              <a:rPr lang="ru-RU" sz="2000" b="1" cap="none" spc="0" dirty="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профессиональной деятельности</a:t>
            </a:r>
          </a:p>
        </p:txBody>
      </p:sp>
      <p:graphicFrame>
        <p:nvGraphicFramePr>
          <p:cNvPr id="10" name="Таблица 9"/>
          <p:cNvGraphicFramePr>
            <a:graphicFrameLocks noGrp="1"/>
          </p:cNvGraphicFramePr>
          <p:nvPr>
            <p:extLst>
              <p:ext uri="{D42A27DB-BD31-4B8C-83A1-F6EECF244321}">
                <p14:modId xmlns:p14="http://schemas.microsoft.com/office/powerpoint/2010/main" val="950198314"/>
              </p:ext>
            </p:extLst>
          </p:nvPr>
        </p:nvGraphicFramePr>
        <p:xfrm>
          <a:off x="539552" y="836712"/>
          <a:ext cx="8136904" cy="5669280"/>
        </p:xfrm>
        <a:graphic>
          <a:graphicData uri="http://schemas.openxmlformats.org/drawingml/2006/table">
            <a:tbl>
              <a:tblPr firstRow="1" bandRow="1">
                <a:tableStyleId>{5C22544A-7EE6-4342-B048-85BDC9FD1C3A}</a:tableStyleId>
              </a:tblPr>
              <a:tblGrid>
                <a:gridCol w="8136904"/>
              </a:tblGrid>
              <a:tr h="334394">
                <a:tc>
                  <a:txBody>
                    <a:bodyPr/>
                    <a:lstStyle/>
                    <a:p>
                      <a:pPr algn="ctr"/>
                      <a:r>
                        <a:rPr lang="ru-RU" sz="1600" dirty="0" smtClean="0"/>
                        <a:t>Федеральный уровень</a:t>
                      </a:r>
                      <a:endParaRPr lang="ru-RU" sz="1600" dirty="0"/>
                    </a:p>
                  </a:txBody>
                  <a:tcPr>
                    <a:solidFill>
                      <a:srgbClr val="CF7977"/>
                    </a:solidFill>
                  </a:tcPr>
                </a:tc>
              </a:tr>
              <a:tr h="12159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rgbClr val="8E0000"/>
                          </a:solidFill>
                          <a:effectLst/>
                          <a:latin typeface="Times New Roman" pitchFamily="18" charset="0"/>
                          <a:ea typeface="+mn-ea"/>
                          <a:cs typeface="Times New Roman" pitchFamily="18" charset="0"/>
                        </a:rPr>
                        <a:t>Выступление из опыта работы </a:t>
                      </a:r>
                      <a:r>
                        <a:rPr lang="ru-RU" sz="1400" b="0" kern="1200" dirty="0" smtClean="0">
                          <a:solidFill>
                            <a:srgbClr val="002060"/>
                          </a:solidFill>
                          <a:effectLst/>
                          <a:latin typeface="Times New Roman" pitchFamily="18" charset="0"/>
                          <a:ea typeface="+mn-ea"/>
                          <a:cs typeface="Times New Roman" pitchFamily="18" charset="0"/>
                        </a:rPr>
                        <a:t>«Активные формы методической работы  - путь к  развитию творческого потенциала педагогов».</a:t>
                      </a:r>
                      <a:r>
                        <a:rPr lang="ru-RU" sz="1800" b="0" kern="1200" dirty="0" smtClean="0">
                          <a:solidFill>
                            <a:schemeClr val="dk1"/>
                          </a:solidFill>
                          <a:effectLst/>
                          <a:latin typeface="+mn-lt"/>
                          <a:ea typeface="+mn-ea"/>
                          <a:cs typeface="+mn-cs"/>
                        </a:rPr>
                        <a:t> </a:t>
                      </a:r>
                      <a:r>
                        <a:rPr lang="ru-RU" sz="1400" b="0" kern="1200" dirty="0" smtClean="0">
                          <a:solidFill>
                            <a:srgbClr val="002060"/>
                          </a:solidFill>
                          <a:effectLst/>
                          <a:latin typeface="Times New Roman" pitchFamily="18" charset="0"/>
                          <a:ea typeface="+mn-ea"/>
                          <a:cs typeface="Times New Roman" pitchFamily="18" charset="0"/>
                        </a:rPr>
                        <a:t>Всероссийская научно – практическая конференция «</a:t>
                      </a:r>
                      <a:r>
                        <a:rPr lang="ru-RU" sz="1400" b="0" kern="1200" dirty="0" err="1" smtClean="0">
                          <a:solidFill>
                            <a:srgbClr val="002060"/>
                          </a:solidFill>
                          <a:effectLst/>
                          <a:latin typeface="Times New Roman" pitchFamily="18" charset="0"/>
                          <a:ea typeface="+mn-ea"/>
                          <a:cs typeface="Times New Roman" pitchFamily="18" charset="0"/>
                        </a:rPr>
                        <a:t>Гуманитаризация</a:t>
                      </a:r>
                      <a:r>
                        <a:rPr lang="ru-RU" sz="1400" b="0" kern="1200" dirty="0" smtClean="0">
                          <a:solidFill>
                            <a:srgbClr val="002060"/>
                          </a:solidFill>
                          <a:effectLst/>
                          <a:latin typeface="Times New Roman" pitchFamily="18" charset="0"/>
                          <a:ea typeface="+mn-ea"/>
                          <a:cs typeface="Times New Roman" pitchFamily="18" charset="0"/>
                        </a:rPr>
                        <a:t> как стратегия развития современного образования детей и молодёжи»,</a:t>
                      </a:r>
                      <a:r>
                        <a:rPr lang="ru-RU" sz="1400" b="0" kern="1200" baseline="0" dirty="0" smtClean="0">
                          <a:solidFill>
                            <a:srgbClr val="002060"/>
                          </a:solidFill>
                          <a:effectLst/>
                          <a:latin typeface="Times New Roman" pitchFamily="18" charset="0"/>
                          <a:ea typeface="+mn-ea"/>
                          <a:cs typeface="Times New Roman" pitchFamily="18" charset="0"/>
                        </a:rPr>
                        <a:t> </a:t>
                      </a:r>
                      <a:r>
                        <a:rPr lang="ru-RU" sz="1400" b="0" kern="1200" dirty="0" smtClean="0">
                          <a:solidFill>
                            <a:srgbClr val="002060"/>
                          </a:solidFill>
                          <a:effectLst/>
                          <a:latin typeface="Times New Roman" pitchFamily="18" charset="0"/>
                          <a:ea typeface="+mn-ea"/>
                          <a:cs typeface="Times New Roman" pitchFamily="18" charset="0"/>
                        </a:rPr>
                        <a:t>Арзамасский филиал  ННГУ им. Н.И. Лобачевского, 2014г</a:t>
                      </a:r>
                      <a:endParaRPr lang="ru-RU" sz="1400" b="0" dirty="0" smtClean="0">
                        <a:solidFill>
                          <a:srgbClr val="002060"/>
                        </a:solidFill>
                        <a:latin typeface="Times New Roman" pitchFamily="18" charset="0"/>
                        <a:cs typeface="Times New Roman" pitchFamily="18" charset="0"/>
                      </a:endParaRPr>
                    </a:p>
                    <a:p>
                      <a:pPr algn="just"/>
                      <a:endParaRPr lang="ru-RU" sz="1400" b="0" dirty="0"/>
                    </a:p>
                  </a:txBody>
                  <a:tcPr/>
                </a:tc>
              </a:tr>
              <a:tr h="94238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rgbClr val="8E0000"/>
                          </a:solidFill>
                          <a:effectLst/>
                          <a:latin typeface="Times New Roman" pitchFamily="18" charset="0"/>
                          <a:ea typeface="+mn-ea"/>
                          <a:cs typeface="Times New Roman" pitchFamily="18" charset="0"/>
                        </a:rPr>
                        <a:t>Выступление из опыта работы «</a:t>
                      </a:r>
                      <a:r>
                        <a:rPr lang="ru-RU" sz="1400" b="0" kern="1200" dirty="0" smtClean="0">
                          <a:solidFill>
                            <a:srgbClr val="002060"/>
                          </a:solidFill>
                          <a:effectLst/>
                          <a:latin typeface="Times New Roman" pitchFamily="18" charset="0"/>
                          <a:ea typeface="+mn-ea"/>
                          <a:cs typeface="Times New Roman" pitchFamily="18" charset="0"/>
                        </a:rPr>
                        <a:t>Современные формы работы с педагогическими кадрами». Всероссийская научно – практическая конференция «Социальная среда как фактор гражданского воспитания»,</a:t>
                      </a:r>
                      <a:r>
                        <a:rPr lang="ru-RU" sz="1400" b="0" kern="1200" baseline="0" dirty="0" smtClean="0">
                          <a:solidFill>
                            <a:srgbClr val="002060"/>
                          </a:solidFill>
                          <a:effectLst/>
                          <a:latin typeface="Times New Roman" pitchFamily="18" charset="0"/>
                          <a:ea typeface="+mn-ea"/>
                          <a:cs typeface="Times New Roman" pitchFamily="18" charset="0"/>
                        </a:rPr>
                        <a:t> </a:t>
                      </a:r>
                      <a:r>
                        <a:rPr lang="ru-RU" sz="1400" b="0" kern="1200" dirty="0" err="1" smtClean="0">
                          <a:solidFill>
                            <a:srgbClr val="002060"/>
                          </a:solidFill>
                          <a:effectLst/>
                          <a:latin typeface="Times New Roman" pitchFamily="18" charset="0"/>
                          <a:ea typeface="+mn-ea"/>
                          <a:cs typeface="Times New Roman" pitchFamily="18" charset="0"/>
                        </a:rPr>
                        <a:t>Арзамасский</a:t>
                      </a:r>
                      <a:r>
                        <a:rPr lang="ru-RU" sz="1400" b="0" kern="1200" dirty="0" smtClean="0">
                          <a:solidFill>
                            <a:srgbClr val="002060"/>
                          </a:solidFill>
                          <a:effectLst/>
                          <a:latin typeface="Times New Roman" pitchFamily="18" charset="0"/>
                          <a:ea typeface="+mn-ea"/>
                          <a:cs typeface="Times New Roman" pitchFamily="18" charset="0"/>
                        </a:rPr>
                        <a:t> филиал  ННГУ им. Н.И. Лобачевского, 2017г</a:t>
                      </a:r>
                      <a:endParaRPr lang="ru-RU" sz="1400" b="0" dirty="0" smtClean="0">
                        <a:solidFill>
                          <a:srgbClr val="002060"/>
                        </a:solidFill>
                        <a:latin typeface="Times New Roman" pitchFamily="18" charset="0"/>
                        <a:cs typeface="Times New Roman" pitchFamily="18" charset="0"/>
                      </a:endParaRPr>
                    </a:p>
                    <a:p>
                      <a:pPr algn="just"/>
                      <a:endParaRPr lang="ru-RU" sz="1400" b="0" dirty="0"/>
                    </a:p>
                  </a:txBody>
                  <a:tcPr/>
                </a:tc>
              </a:tr>
              <a:tr h="729588">
                <a:tc>
                  <a:txBody>
                    <a:bodyPr/>
                    <a:lstStyle/>
                    <a:p>
                      <a:pPr algn="just"/>
                      <a:r>
                        <a:rPr lang="ru-RU" sz="1400" b="0" dirty="0" smtClean="0">
                          <a:solidFill>
                            <a:srgbClr val="8E0000"/>
                          </a:solidFill>
                          <a:latin typeface="Times New Roman" pitchFamily="18" charset="0"/>
                          <a:cs typeface="Times New Roman" pitchFamily="18" charset="0"/>
                        </a:rPr>
                        <a:t>Участие в конкурсе профессионального мастерства. </a:t>
                      </a:r>
                      <a:r>
                        <a:rPr lang="ru-RU" sz="1400" b="0" dirty="0" smtClean="0">
                          <a:solidFill>
                            <a:srgbClr val="002060"/>
                          </a:solidFill>
                          <a:latin typeface="Times New Roman" pitchFamily="18" charset="0"/>
                          <a:cs typeface="Times New Roman" pitchFamily="18" charset="0"/>
                        </a:rPr>
                        <a:t>«Методическая</a:t>
                      </a:r>
                      <a:r>
                        <a:rPr lang="ru-RU" sz="1400" b="0" baseline="0" dirty="0" smtClean="0">
                          <a:solidFill>
                            <a:srgbClr val="002060"/>
                          </a:solidFill>
                          <a:latin typeface="Times New Roman" pitchFamily="18" charset="0"/>
                          <a:cs typeface="Times New Roman" pitchFamily="18" charset="0"/>
                        </a:rPr>
                        <a:t> работа с педагогами: подготовка к </a:t>
                      </a:r>
                      <a:r>
                        <a:rPr lang="ru-RU" sz="1400" b="0" baseline="0" dirty="0" err="1" smtClean="0">
                          <a:solidFill>
                            <a:srgbClr val="002060"/>
                          </a:solidFill>
                          <a:latin typeface="Times New Roman" pitchFamily="18" charset="0"/>
                          <a:cs typeface="Times New Roman" pitchFamily="18" charset="0"/>
                        </a:rPr>
                        <a:t>профстандарту</a:t>
                      </a:r>
                      <a:r>
                        <a:rPr lang="ru-RU" sz="1400" b="0" baseline="0" dirty="0" smtClean="0">
                          <a:solidFill>
                            <a:srgbClr val="002060"/>
                          </a:solidFill>
                          <a:latin typeface="Times New Roman" pitchFamily="18" charset="0"/>
                          <a:cs typeface="Times New Roman" pitchFamily="18" charset="0"/>
                        </a:rPr>
                        <a:t>». </a:t>
                      </a:r>
                      <a:r>
                        <a:rPr lang="ru-RU" sz="1400" b="0" dirty="0" smtClean="0">
                          <a:solidFill>
                            <a:srgbClr val="002060"/>
                          </a:solidFill>
                          <a:latin typeface="Times New Roman" pitchFamily="18" charset="0"/>
                          <a:cs typeface="Times New Roman" pitchFamily="18" charset="0"/>
                        </a:rPr>
                        <a:t>Всероссийский конкурс «Методист новатор 2017». Журнал «Справочник старшего воспитателя дошкольного учреждения».</a:t>
                      </a:r>
                      <a:endParaRPr lang="ru-RU" sz="1400" b="0" dirty="0">
                        <a:solidFill>
                          <a:srgbClr val="002060"/>
                        </a:solidFill>
                        <a:latin typeface="Times New Roman" pitchFamily="18" charset="0"/>
                        <a:cs typeface="Times New Roman" pitchFamily="18" charset="0"/>
                      </a:endParaRPr>
                    </a:p>
                  </a:txBody>
                  <a:tcPr/>
                </a:tc>
              </a:tr>
              <a:tr h="334394">
                <a:tc>
                  <a:txBody>
                    <a:bodyPr/>
                    <a:lstStyle/>
                    <a:p>
                      <a:pPr algn="ctr"/>
                      <a:r>
                        <a:rPr lang="ru-RU" sz="1600" dirty="0" smtClean="0">
                          <a:solidFill>
                            <a:schemeClr val="bg1"/>
                          </a:solidFill>
                        </a:rPr>
                        <a:t>Региональный уровень</a:t>
                      </a:r>
                      <a:endParaRPr lang="ru-RU" sz="1600" dirty="0">
                        <a:solidFill>
                          <a:schemeClr val="bg1"/>
                        </a:solidFill>
                      </a:endParaRPr>
                    </a:p>
                  </a:txBody>
                  <a:tcPr>
                    <a:solidFill>
                      <a:srgbClr val="CF7977"/>
                    </a:solidFill>
                  </a:tcPr>
                </a:tc>
              </a:tr>
              <a:tr h="790387">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kern="1200" dirty="0" smtClean="0">
                          <a:solidFill>
                            <a:srgbClr val="8E0000"/>
                          </a:solidFill>
                          <a:effectLst/>
                          <a:latin typeface="Times New Roman" pitchFamily="18" charset="0"/>
                          <a:ea typeface="+mn-ea"/>
                          <a:cs typeface="Times New Roman" pitchFamily="18" charset="0"/>
                        </a:rPr>
                        <a:t>Публикация. </a:t>
                      </a:r>
                      <a:r>
                        <a:rPr lang="ru-RU" sz="1400" b="0" kern="1200" dirty="0" smtClean="0">
                          <a:solidFill>
                            <a:srgbClr val="002060"/>
                          </a:solidFill>
                          <a:effectLst/>
                          <a:latin typeface="Times New Roman" pitchFamily="18" charset="0"/>
                          <a:ea typeface="+mn-ea"/>
                          <a:cs typeface="Times New Roman" pitchFamily="18" charset="0"/>
                        </a:rPr>
                        <a:t>«Современные методы и средства повышения профессионального уровня педагогов ДОУ». «Проектирование современных моделей и технологий управления дошкольным образованием». Материалы межрегиональной н-п</a:t>
                      </a:r>
                      <a:r>
                        <a:rPr lang="ru-RU" sz="1400" b="0" kern="1200" baseline="0" dirty="0" smtClean="0">
                          <a:solidFill>
                            <a:srgbClr val="002060"/>
                          </a:solidFill>
                          <a:effectLst/>
                          <a:latin typeface="Times New Roman" pitchFamily="18" charset="0"/>
                          <a:ea typeface="+mn-ea"/>
                          <a:cs typeface="Times New Roman" pitchFamily="18" charset="0"/>
                        </a:rPr>
                        <a:t> </a:t>
                      </a:r>
                      <a:r>
                        <a:rPr lang="ru-RU" sz="1400" b="0" kern="1200" dirty="0" smtClean="0">
                          <a:solidFill>
                            <a:srgbClr val="002060"/>
                          </a:solidFill>
                          <a:effectLst/>
                          <a:latin typeface="Times New Roman" pitchFamily="18" charset="0"/>
                          <a:ea typeface="+mn-ea"/>
                          <a:cs typeface="Times New Roman" pitchFamily="18" charset="0"/>
                        </a:rPr>
                        <a:t>интернет-конференции, Н. Новгород, ГБОУ ДПО НИРО,  2014г.</a:t>
                      </a:r>
                      <a:endParaRPr lang="ru-RU" sz="1400" b="0" dirty="0" smtClean="0">
                        <a:solidFill>
                          <a:srgbClr val="002060"/>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ru-RU" sz="1400" b="0" dirty="0">
                        <a:solidFill>
                          <a:srgbClr val="002060"/>
                        </a:solidFill>
                        <a:latin typeface="Times New Roman" pitchFamily="18" charset="0"/>
                        <a:cs typeface="Times New Roman" pitchFamily="18" charset="0"/>
                      </a:endParaRPr>
                    </a:p>
                  </a:txBody>
                  <a:tcPr/>
                </a:tc>
              </a:tr>
              <a:tr h="729588">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8E0000"/>
                          </a:solidFill>
                          <a:latin typeface="Times New Roman" pitchFamily="18" charset="0"/>
                          <a:cs typeface="Times New Roman" pitchFamily="18" charset="0"/>
                        </a:rPr>
                        <a:t>Участие в конкурсе профессионального мастерства.  </a:t>
                      </a:r>
                      <a:r>
                        <a:rPr lang="ru-RU" sz="1400" b="0" dirty="0" smtClean="0">
                          <a:solidFill>
                            <a:srgbClr val="002060"/>
                          </a:solidFill>
                          <a:latin typeface="Times New Roman" pitchFamily="18" charset="0"/>
                          <a:cs typeface="Times New Roman" pitchFamily="18" charset="0"/>
                        </a:rPr>
                        <a:t>Диплом лауреата.  «Конспект педагогического совета + видео».</a:t>
                      </a:r>
                      <a:r>
                        <a:rPr lang="ru-RU" sz="1400" b="0" baseline="0" dirty="0" smtClean="0">
                          <a:solidFill>
                            <a:srgbClr val="002060"/>
                          </a:solidFill>
                          <a:latin typeface="Times New Roman" pitchFamily="18" charset="0"/>
                          <a:cs typeface="Times New Roman" pitchFamily="18" charset="0"/>
                        </a:rPr>
                        <a:t> Региональный конкурс методических разработок  педагогов дошкольных образовательных организаций в рамках работы </a:t>
                      </a:r>
                      <a:r>
                        <a:rPr lang="en-US" sz="1400" b="0" baseline="0" dirty="0" smtClean="0">
                          <a:solidFill>
                            <a:srgbClr val="002060"/>
                          </a:solidFill>
                          <a:latin typeface="Times New Roman" pitchFamily="18" charset="0"/>
                          <a:cs typeface="Times New Roman" pitchFamily="18" charset="0"/>
                        </a:rPr>
                        <a:t>VII </a:t>
                      </a:r>
                      <a:r>
                        <a:rPr lang="ru-RU" sz="1400" b="0" baseline="0" dirty="0" smtClean="0">
                          <a:solidFill>
                            <a:srgbClr val="002060"/>
                          </a:solidFill>
                          <a:latin typeface="Times New Roman" pitchFamily="18" charset="0"/>
                          <a:cs typeface="Times New Roman" pitchFamily="18" charset="0"/>
                        </a:rPr>
                        <a:t>Открытого регионального научно-методического симпозиума «Наш мир-мир детства», </a:t>
                      </a:r>
                      <a:r>
                        <a:rPr lang="ru-RU" sz="1400" b="0" kern="1200" dirty="0" err="1" smtClean="0">
                          <a:solidFill>
                            <a:srgbClr val="002060"/>
                          </a:solidFill>
                          <a:effectLst/>
                          <a:latin typeface="Times New Roman" pitchFamily="18" charset="0"/>
                          <a:ea typeface="+mn-ea"/>
                          <a:cs typeface="Times New Roman" pitchFamily="18" charset="0"/>
                        </a:rPr>
                        <a:t>Арзамасский</a:t>
                      </a:r>
                      <a:r>
                        <a:rPr lang="ru-RU" sz="1400" b="0" kern="1200" dirty="0" smtClean="0">
                          <a:solidFill>
                            <a:srgbClr val="002060"/>
                          </a:solidFill>
                          <a:effectLst/>
                          <a:latin typeface="Times New Roman" pitchFamily="18" charset="0"/>
                          <a:ea typeface="+mn-ea"/>
                          <a:cs typeface="Times New Roman" pitchFamily="18" charset="0"/>
                        </a:rPr>
                        <a:t> филиал  ННГУ им. Н.И. Лобачевского, </a:t>
                      </a:r>
                      <a:endParaRPr lang="ru-RU" sz="1400" b="0" dirty="0" smtClean="0">
                        <a:solidFill>
                          <a:srgbClr val="002060"/>
                        </a:solidFill>
                        <a:latin typeface="Times New Roman" pitchFamily="18" charset="0"/>
                        <a:cs typeface="Times New Roman"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400" b="0" baseline="0" dirty="0" smtClean="0">
                          <a:solidFill>
                            <a:srgbClr val="002060"/>
                          </a:solidFill>
                          <a:latin typeface="Times New Roman" pitchFamily="18" charset="0"/>
                          <a:cs typeface="Times New Roman" pitchFamily="18" charset="0"/>
                        </a:rPr>
                        <a:t>2018 г.</a:t>
                      </a:r>
                      <a:endParaRPr lang="ru-RU" sz="1400" b="0" dirty="0">
                        <a:solidFill>
                          <a:srgbClr val="002060"/>
                        </a:solidFill>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3824716078"/>
      </p:ext>
    </p:extLst>
  </p:cSld>
  <p:clrMapOvr>
    <a:masterClrMapping/>
  </p:clrMapOvr>
  <p:transition>
    <p:wipe/>
    <p:sndAc>
      <p:stSnd>
        <p:snd r:embed="rId2" name="4_tone_chime_down.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8" name="Прямоугольник с двумя скругленными противолежащими углами 7"/>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8429652" y="214290"/>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25</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graphicFrame>
        <p:nvGraphicFramePr>
          <p:cNvPr id="11" name="Таблица 10"/>
          <p:cNvGraphicFramePr>
            <a:graphicFrameLocks noGrp="1"/>
          </p:cNvGraphicFramePr>
          <p:nvPr/>
        </p:nvGraphicFramePr>
        <p:xfrm>
          <a:off x="285720" y="642919"/>
          <a:ext cx="8501122" cy="2701167"/>
        </p:xfrm>
        <a:graphic>
          <a:graphicData uri="http://schemas.openxmlformats.org/drawingml/2006/table">
            <a:tbl>
              <a:tblPr firstRow="1" bandRow="1">
                <a:tableStyleId>{5C22544A-7EE6-4342-B048-85BDC9FD1C3A}</a:tableStyleId>
              </a:tblPr>
              <a:tblGrid>
                <a:gridCol w="8501122"/>
              </a:tblGrid>
              <a:tr h="2829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0" dirty="0" smtClean="0">
                          <a:solidFill>
                            <a:schemeClr val="bg1"/>
                          </a:solidFill>
                        </a:rPr>
                        <a:t>Муниципальный уровень</a:t>
                      </a:r>
                      <a:endParaRPr lang="ru-RU" sz="1600" b="0" dirty="0">
                        <a:solidFill>
                          <a:schemeClr val="bg1"/>
                        </a:solidFill>
                      </a:endParaRPr>
                    </a:p>
                  </a:txBody>
                  <a:tcPr>
                    <a:solidFill>
                      <a:srgbClr val="CF7977"/>
                    </a:solidFill>
                  </a:tcPr>
                </a:tc>
              </a:tr>
              <a:tr h="7886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002060"/>
                          </a:solidFill>
                          <a:latin typeface="Times New Roman" pitchFamily="18" charset="0"/>
                          <a:cs typeface="Times New Roman" pitchFamily="18" charset="0"/>
                        </a:rPr>
                        <a:t>ГМО начинающих старших воспитателей. </a:t>
                      </a:r>
                      <a:r>
                        <a:rPr lang="ru-RU" sz="1400" b="0" dirty="0" smtClean="0">
                          <a:solidFill>
                            <a:srgbClr val="8E0000"/>
                          </a:solidFill>
                          <a:latin typeface="Times New Roman" pitchFamily="18" charset="0"/>
                          <a:cs typeface="Times New Roman" pitchFamily="18" charset="0"/>
                        </a:rPr>
                        <a:t>Выступление их опыта работы </a:t>
                      </a:r>
                      <a:r>
                        <a:rPr lang="ru-RU" sz="1400" b="0" dirty="0" smtClean="0">
                          <a:solidFill>
                            <a:srgbClr val="002060"/>
                          </a:solidFill>
                          <a:latin typeface="Times New Roman" pitchFamily="18" charset="0"/>
                          <a:cs typeface="Times New Roman" pitchFamily="18" charset="0"/>
                        </a:rPr>
                        <a:t>«Организация «Школы начинающего педагога ДОУ». </a:t>
                      </a:r>
                      <a:r>
                        <a:rPr lang="ru-RU" sz="1400" b="0" dirty="0" smtClean="0">
                          <a:solidFill>
                            <a:srgbClr val="8E0000"/>
                          </a:solidFill>
                          <a:latin typeface="Times New Roman" pitchFamily="18" charset="0"/>
                          <a:cs typeface="Times New Roman" pitchFamily="18" charset="0"/>
                        </a:rPr>
                        <a:t>Показ практической модели</a:t>
                      </a:r>
                      <a:r>
                        <a:rPr lang="ru-RU" sz="1400" b="0" baseline="0" dirty="0" smtClean="0">
                          <a:solidFill>
                            <a:srgbClr val="8E0000"/>
                          </a:solidFill>
                          <a:latin typeface="Times New Roman" pitchFamily="18" charset="0"/>
                          <a:cs typeface="Times New Roman" pitchFamily="18" charset="0"/>
                        </a:rPr>
                        <a:t> </a:t>
                      </a:r>
                      <a:r>
                        <a:rPr lang="ru-RU" sz="1400" b="0" dirty="0" smtClean="0">
                          <a:solidFill>
                            <a:srgbClr val="002060"/>
                          </a:solidFill>
                          <a:latin typeface="Times New Roman" pitchFamily="18" charset="0"/>
                          <a:cs typeface="Times New Roman" pitchFamily="18" charset="0"/>
                        </a:rPr>
                        <a:t>одной из форм активизации педагогов. Творческая игра со слушателями ГМО «Сказка, которую мы сочинили сами», 2015г.</a:t>
                      </a:r>
                      <a:endParaRPr lang="ru-RU" sz="1400" b="0" dirty="0">
                        <a:solidFill>
                          <a:srgbClr val="002060"/>
                        </a:solidFill>
                      </a:endParaRPr>
                    </a:p>
                  </a:txBody>
                  <a:tcPr/>
                </a:tc>
              </a:tr>
              <a:tr h="7886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002060"/>
                          </a:solidFill>
                          <a:latin typeface="Times New Roman" pitchFamily="18" charset="0"/>
                          <a:cs typeface="Times New Roman" pitchFamily="18" charset="0"/>
                        </a:rPr>
                        <a:t>ГМО старших воспитателей. </a:t>
                      </a:r>
                      <a:r>
                        <a:rPr lang="ru-RU" sz="1400" b="0" dirty="0" smtClean="0">
                          <a:solidFill>
                            <a:srgbClr val="8E0000"/>
                          </a:solidFill>
                          <a:latin typeface="Times New Roman" pitchFamily="18" charset="0"/>
                          <a:cs typeface="Times New Roman" pitchFamily="18" charset="0"/>
                        </a:rPr>
                        <a:t>Выступление их опыта работы,</a:t>
                      </a:r>
                      <a:r>
                        <a:rPr lang="ru-RU" sz="1400" b="0" baseline="0" dirty="0" smtClean="0">
                          <a:solidFill>
                            <a:srgbClr val="8E0000"/>
                          </a:solidFill>
                          <a:latin typeface="Times New Roman" pitchFamily="18" charset="0"/>
                          <a:cs typeface="Times New Roman" pitchFamily="18" charset="0"/>
                        </a:rPr>
                        <a:t> </a:t>
                      </a:r>
                      <a:r>
                        <a:rPr lang="ru-RU" sz="1400" b="0" baseline="0" dirty="0" err="1" smtClean="0">
                          <a:solidFill>
                            <a:srgbClr val="8E0000"/>
                          </a:solidFill>
                          <a:latin typeface="Times New Roman" pitchFamily="18" charset="0"/>
                          <a:cs typeface="Times New Roman" pitchFamily="18" charset="0"/>
                        </a:rPr>
                        <a:t>видеопоказ</a:t>
                      </a:r>
                      <a:r>
                        <a:rPr lang="ru-RU" sz="1400" b="0" baseline="0" dirty="0" smtClean="0">
                          <a:solidFill>
                            <a:srgbClr val="8E0000"/>
                          </a:solidFill>
                          <a:latin typeface="Times New Roman" pitchFamily="18" charset="0"/>
                          <a:cs typeface="Times New Roman" pitchFamily="18" charset="0"/>
                        </a:rPr>
                        <a:t> фрагмента методической формы </a:t>
                      </a:r>
                      <a:r>
                        <a:rPr lang="ru-RU" sz="1400" b="0" baseline="0" dirty="0" smtClean="0">
                          <a:solidFill>
                            <a:srgbClr val="002060"/>
                          </a:solidFill>
                          <a:latin typeface="Times New Roman" pitchFamily="18" charset="0"/>
                          <a:cs typeface="Times New Roman" pitchFamily="18" charset="0"/>
                        </a:rPr>
                        <a:t>«Использование активных форм методической работы как условие повышения качества дошкольного </a:t>
                      </a:r>
                      <a:r>
                        <a:rPr lang="ru-RU" sz="1400" b="0" baseline="0" smtClean="0">
                          <a:solidFill>
                            <a:srgbClr val="002060"/>
                          </a:solidFill>
                          <a:latin typeface="Times New Roman" pitchFamily="18" charset="0"/>
                          <a:cs typeface="Times New Roman" pitchFamily="18" charset="0"/>
                        </a:rPr>
                        <a:t>образования», 2017 г.</a:t>
                      </a:r>
                      <a:endParaRPr lang="ru-RU" sz="1400" b="0" dirty="0">
                        <a:solidFill>
                          <a:srgbClr val="002060"/>
                        </a:solidFill>
                      </a:endParaRPr>
                    </a:p>
                  </a:txBody>
                  <a:tcPr/>
                </a:tc>
              </a:tr>
              <a:tr h="7886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dirty="0" smtClean="0">
                          <a:solidFill>
                            <a:srgbClr val="002060"/>
                          </a:solidFill>
                          <a:latin typeface="Times New Roman" pitchFamily="18" charset="0"/>
                          <a:cs typeface="Times New Roman" pitchFamily="18" charset="0"/>
                        </a:rPr>
                        <a:t>ГМО начинающих старших воспитателей. </a:t>
                      </a:r>
                      <a:r>
                        <a:rPr lang="ru-RU" sz="1400" b="0" dirty="0" smtClean="0">
                          <a:solidFill>
                            <a:srgbClr val="8E0000"/>
                          </a:solidFill>
                          <a:latin typeface="Times New Roman" pitchFamily="18" charset="0"/>
                          <a:cs typeface="Times New Roman" pitchFamily="18" charset="0"/>
                        </a:rPr>
                        <a:t>Открытый показ педагогического совета</a:t>
                      </a:r>
                      <a:r>
                        <a:rPr lang="ru-RU" sz="1400" b="0" dirty="0" smtClean="0">
                          <a:solidFill>
                            <a:srgbClr val="002060"/>
                          </a:solidFill>
                          <a:latin typeface="Times New Roman" pitchFamily="18" charset="0"/>
                          <a:cs typeface="Times New Roman" pitchFamily="18" charset="0"/>
                        </a:rPr>
                        <a:t>. Тема: «Утверждение годового плана работы учреждения. Утверждение рабочих программ педагогов», 2017г.</a:t>
                      </a:r>
                      <a:endParaRPr lang="ru-RU" sz="1400" b="0" dirty="0">
                        <a:solidFill>
                          <a:srgbClr val="002060"/>
                        </a:solidFill>
                      </a:endParaRPr>
                    </a:p>
                  </a:txBody>
                  <a:tcPr/>
                </a:tc>
              </a:tr>
            </a:tbl>
          </a:graphicData>
        </a:graphic>
      </p:graphicFrame>
      <p:pic>
        <p:nvPicPr>
          <p:cNvPr id="12" name="Picture 6" descr="E:\аня1\Копия фото садик\семинар\PC100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4207" y="3573016"/>
            <a:ext cx="3690445" cy="27676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C:\Documents and Settings\Евгений\Рабочий стол\мои фото\фотки 1\P101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360" y="3587864"/>
            <a:ext cx="3672408" cy="27541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96497"/>
      </p:ext>
    </p:extLst>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одзаголовок 1"/>
          <p:cNvSpPr>
            <a:spLocks noGrp="1"/>
          </p:cNvSpPr>
          <p:nvPr>
            <p:ph type="subTitle" idx="1"/>
          </p:nvPr>
        </p:nvSpPr>
        <p:spPr>
          <a:xfrm>
            <a:off x="304800" y="381000"/>
            <a:ext cx="8610600" cy="6324600"/>
          </a:xfrm>
        </p:spPr>
        <p:txBody>
          <a:bodyPr>
            <a:normAutofit fontScale="55000" lnSpcReduction="20000"/>
          </a:bodyPr>
          <a:lstStyle/>
          <a:p>
            <a:pPr algn="ctr"/>
            <a:r>
              <a:rPr lang="ru-RU" sz="4000" b="1" dirty="0" smtClean="0">
                <a:solidFill>
                  <a:srgbClr val="CF7977"/>
                </a:solidFill>
                <a:latin typeface="Times New Roman" pitchFamily="18" charset="0"/>
                <a:cs typeface="Times New Roman" pitchFamily="18" charset="0"/>
              </a:rPr>
              <a:t>Литература</a:t>
            </a:r>
          </a:p>
          <a:p>
            <a:endParaRPr lang="ru-RU" dirty="0" smtClean="0">
              <a:solidFill>
                <a:srgbClr val="002060"/>
              </a:solidFill>
              <a:latin typeface="Times New Roman" pitchFamily="18" charset="0"/>
              <a:cs typeface="Times New Roman" pitchFamily="18" charset="0"/>
            </a:endParaRPr>
          </a:p>
          <a:p>
            <a:pPr marL="457200" indent="-457200">
              <a:buAutoNum type="arabicPeriod"/>
            </a:pPr>
            <a:r>
              <a:rPr lang="ru-RU" dirty="0" smtClean="0">
                <a:solidFill>
                  <a:srgbClr val="002060"/>
                </a:solidFill>
                <a:latin typeface="Times New Roman" pitchFamily="18" charset="0"/>
                <a:cs typeface="Times New Roman" pitchFamily="18" charset="0"/>
              </a:rPr>
              <a:t>Белая К.Ю. Инновационная деятельность в ДОУ: Методическое пособие. – М.: ТЦ Сфера, 2004;</a:t>
            </a:r>
          </a:p>
          <a:p>
            <a:pPr marL="457200" indent="-457200">
              <a:buAutoNum type="arabicPeriod"/>
            </a:pPr>
            <a:r>
              <a:rPr lang="ru-RU" dirty="0" smtClean="0">
                <a:solidFill>
                  <a:srgbClr val="002060"/>
                </a:solidFill>
                <a:latin typeface="Times New Roman" pitchFamily="18" charset="0"/>
                <a:cs typeface="Times New Roman" pitchFamily="18" charset="0"/>
              </a:rPr>
              <a:t>Белая </a:t>
            </a:r>
            <a:r>
              <a:rPr lang="ru-RU" dirty="0">
                <a:solidFill>
                  <a:srgbClr val="002060"/>
                </a:solidFill>
                <a:latin typeface="Times New Roman" pitchFamily="18" charset="0"/>
                <a:cs typeface="Times New Roman" pitchFamily="18" charset="0"/>
              </a:rPr>
              <a:t>К.Ю. Организация работы по самообразованию педагогов ДОУ// Справочник старшего воспитателя дошкольного учреждения,2007, №2. </a:t>
            </a:r>
            <a:endParaRPr lang="ru-RU" dirty="0" smtClean="0">
              <a:solidFill>
                <a:srgbClr val="002060"/>
              </a:solidFill>
              <a:latin typeface="Times New Roman" pitchFamily="18" charset="0"/>
              <a:cs typeface="Times New Roman" pitchFamily="18" charset="0"/>
            </a:endParaRPr>
          </a:p>
          <a:p>
            <a:pPr marL="457200" indent="-457200">
              <a:buAutoNum type="arabicPeriod"/>
            </a:pPr>
            <a:r>
              <a:rPr lang="ru-RU" dirty="0" smtClean="0">
                <a:solidFill>
                  <a:srgbClr val="002060"/>
                </a:solidFill>
                <a:latin typeface="Times New Roman" pitchFamily="18" charset="0"/>
                <a:cs typeface="Times New Roman" pitchFamily="18" charset="0"/>
              </a:rPr>
              <a:t>Виноградова Н.А., </a:t>
            </a:r>
            <a:r>
              <a:rPr lang="ru-RU" dirty="0" err="1" smtClean="0">
                <a:solidFill>
                  <a:srgbClr val="002060"/>
                </a:solidFill>
                <a:latin typeface="Times New Roman" pitchFamily="18" charset="0"/>
                <a:cs typeface="Times New Roman" pitchFamily="18" charset="0"/>
              </a:rPr>
              <a:t>Микляева</a:t>
            </a:r>
            <a:r>
              <a:rPr lang="ru-RU" dirty="0" smtClean="0">
                <a:solidFill>
                  <a:srgbClr val="002060"/>
                </a:solidFill>
                <a:latin typeface="Times New Roman" pitchFamily="18" charset="0"/>
                <a:cs typeface="Times New Roman" pitchFamily="18" charset="0"/>
              </a:rPr>
              <a:t> Н.В., Родионова Ю.Н. Методическая работа в ДОУ. Эффективные формы и методы: методическое пособие. – </a:t>
            </a:r>
            <a:r>
              <a:rPr lang="ru-RU" dirty="0" err="1" smtClean="0">
                <a:solidFill>
                  <a:srgbClr val="002060"/>
                </a:solidFill>
                <a:latin typeface="Times New Roman" pitchFamily="18" charset="0"/>
                <a:cs typeface="Times New Roman" pitchFamily="18" charset="0"/>
              </a:rPr>
              <a:t>М.:Айрис-пресс</a:t>
            </a:r>
            <a:r>
              <a:rPr lang="ru-RU" dirty="0" smtClean="0">
                <a:solidFill>
                  <a:srgbClr val="002060"/>
                </a:solidFill>
                <a:latin typeface="Times New Roman" pitchFamily="18" charset="0"/>
                <a:cs typeface="Times New Roman" pitchFamily="18" charset="0"/>
              </a:rPr>
              <a:t>, 2009;</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Волобуева Л.М. Работа старшего воспитателя ДОУ с педагогами. – М.: ТЦ Сфера, 2004;</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Голицына Н.С. Организация и содержание работы старшего воспитателя ДОУ. – М.: «Издательство Скрипторий 2003», 2008;</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Давыдова О.И., Майер А.А., </a:t>
            </a:r>
            <a:r>
              <a:rPr lang="ru-RU" dirty="0" err="1" smtClean="0">
                <a:solidFill>
                  <a:srgbClr val="002060"/>
                </a:solidFill>
                <a:latin typeface="Times New Roman" pitchFamily="18" charset="0"/>
                <a:cs typeface="Times New Roman" pitchFamily="18" charset="0"/>
              </a:rPr>
              <a:t>Богославец</a:t>
            </a:r>
            <a:r>
              <a:rPr lang="ru-RU" dirty="0" smtClean="0">
                <a:solidFill>
                  <a:srgbClr val="002060"/>
                </a:solidFill>
                <a:latin typeface="Times New Roman" pitchFamily="18" charset="0"/>
                <a:cs typeface="Times New Roman" pitchFamily="18" charset="0"/>
              </a:rPr>
              <a:t> Л.Г. Интерактивные методы в организации педагогических советов в ДОУ (методика организации, сценарии, притчи, </a:t>
            </a:r>
            <a:r>
              <a:rPr lang="ru-RU" dirty="0" err="1" smtClean="0">
                <a:solidFill>
                  <a:srgbClr val="002060"/>
                </a:solidFill>
                <a:latin typeface="Times New Roman" pitchFamily="18" charset="0"/>
                <a:cs typeface="Times New Roman" pitchFamily="18" charset="0"/>
              </a:rPr>
              <a:t>аффирмации</a:t>
            </a:r>
            <a:r>
              <a:rPr lang="ru-RU" dirty="0" smtClean="0">
                <a:solidFill>
                  <a:srgbClr val="002060"/>
                </a:solidFill>
                <a:latin typeface="Times New Roman" pitchFamily="18" charset="0"/>
                <a:cs typeface="Times New Roman" pitchFamily="18" charset="0"/>
              </a:rPr>
              <a:t>). – С-П., </a:t>
            </a:r>
            <a:r>
              <a:rPr lang="ru-RU" dirty="0">
                <a:solidFill>
                  <a:srgbClr val="002060"/>
                </a:solidFill>
                <a:latin typeface="Times New Roman" pitchFamily="18" charset="0"/>
                <a:cs typeface="Times New Roman" pitchFamily="18" charset="0"/>
              </a:rPr>
              <a:t>Детство-пресс, </a:t>
            </a:r>
            <a:r>
              <a:rPr lang="ru-RU" dirty="0" smtClean="0">
                <a:solidFill>
                  <a:srgbClr val="002060"/>
                </a:solidFill>
                <a:latin typeface="Times New Roman" pitchFamily="18" charset="0"/>
                <a:cs typeface="Times New Roman" pitchFamily="18" charset="0"/>
              </a:rPr>
              <a:t>2009;</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Лукина Л.И. Организационные аспекты работы с педагогическими кадрами ДОУ// Приложение к журналу «Управление ДОУ» – М.: ТЦ Сфера, 2010;</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Нечаева М.П.,  Методическая деятельность дошкольной образовательной организации в реализации ФГОС ДО. -  М. Перспектива, 2016;</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Савченко В.И. Организация системы методической работы в ДОО по сопровождению ФГОС ДО. – С-П, Детство-Пресс, 2016;</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Сальникова Т.Г.  Активные методы обучения в повышении профессиональной компетентности педагогов ДОУ.  </a:t>
            </a:r>
            <a:r>
              <a:rPr lang="ru-RU" dirty="0">
                <a:solidFill>
                  <a:srgbClr val="002060"/>
                </a:solidFill>
                <a:latin typeface="Times New Roman" pitchFamily="18" charset="0"/>
                <a:cs typeface="Times New Roman" pitchFamily="18" charset="0"/>
              </a:rPr>
              <a:t>– С-П, Детство-Пресс, 2016;</a:t>
            </a:r>
            <a:endParaRPr lang="ru-RU" dirty="0" smtClean="0">
              <a:solidFill>
                <a:srgbClr val="002060"/>
              </a:solidFill>
              <a:latin typeface="Times New Roman" pitchFamily="18" charset="0"/>
              <a:cs typeface="Times New Roman" pitchFamily="18" charset="0"/>
            </a:endParaRP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Тимофеева Л.Л., Майер А.А. Повышение профессиональной компетентности педагога дошкольного образования. Учебно-методическое пособие. – М.: Педагогическое общество России, 2013.</a:t>
            </a:r>
          </a:p>
          <a:p>
            <a:pPr marL="457200" indent="-457200">
              <a:buFont typeface="Georgia" pitchFamily="18" charset="0"/>
              <a:buAutoNum type="arabicPeriod"/>
            </a:pPr>
            <a:r>
              <a:rPr lang="ru-RU" dirty="0" err="1" smtClean="0">
                <a:solidFill>
                  <a:srgbClr val="002060"/>
                </a:solidFill>
                <a:latin typeface="Times New Roman" pitchFamily="18" charset="0"/>
                <a:cs typeface="Times New Roman" pitchFamily="18" charset="0"/>
              </a:rPr>
              <a:t>Фалюшина</a:t>
            </a:r>
            <a:r>
              <a:rPr lang="ru-RU" dirty="0">
                <a:solidFill>
                  <a:srgbClr val="002060"/>
                </a:solidFill>
                <a:latin typeface="Times New Roman" pitchFamily="18" charset="0"/>
                <a:cs typeface="Times New Roman" pitchFamily="18" charset="0"/>
              </a:rPr>
              <a:t> Л.И. Технологии менеджмента и маркетинга в системе дошкольного образования: учебное </a:t>
            </a:r>
            <a:r>
              <a:rPr lang="ru-RU" dirty="0" smtClean="0">
                <a:solidFill>
                  <a:srgbClr val="002060"/>
                </a:solidFill>
                <a:latin typeface="Times New Roman" pitchFamily="18" charset="0"/>
                <a:cs typeface="Times New Roman" pitchFamily="18" charset="0"/>
              </a:rPr>
              <a:t>пособие.- М.: </a:t>
            </a:r>
            <a:r>
              <a:rPr lang="ru-RU" dirty="0" err="1" smtClean="0">
                <a:solidFill>
                  <a:srgbClr val="002060"/>
                </a:solidFill>
                <a:latin typeface="Times New Roman" pitchFamily="18" charset="0"/>
                <a:cs typeface="Times New Roman" pitchFamily="18" charset="0"/>
              </a:rPr>
              <a:t>Аркти</a:t>
            </a:r>
            <a:r>
              <a:rPr lang="ru-RU" dirty="0" smtClean="0">
                <a:solidFill>
                  <a:srgbClr val="002060"/>
                </a:solidFill>
                <a:latin typeface="Times New Roman" pitchFamily="18" charset="0"/>
                <a:cs typeface="Times New Roman" pitchFamily="18" charset="0"/>
              </a:rPr>
              <a:t>, 2005;</a:t>
            </a:r>
          </a:p>
          <a:p>
            <a:pPr marL="457200" indent="-457200">
              <a:buFont typeface="Georgia" pitchFamily="18" charset="0"/>
              <a:buAutoNum type="arabicPeriod"/>
            </a:pPr>
            <a:r>
              <a:rPr lang="ru-RU" dirty="0">
                <a:solidFill>
                  <a:srgbClr val="002060"/>
                </a:solidFill>
                <a:latin typeface="Times New Roman" pitchFamily="18" charset="0"/>
                <a:cs typeface="Times New Roman" pitchFamily="18" charset="0"/>
              </a:rPr>
              <a:t>Яковлева  Г.  Как оценить профессиональную компетентность педагога. //Дошкольное воспитание. 2009, № </a:t>
            </a:r>
            <a:r>
              <a:rPr lang="ru-RU" dirty="0" smtClean="0">
                <a:solidFill>
                  <a:srgbClr val="002060"/>
                </a:solidFill>
                <a:latin typeface="Times New Roman" pitchFamily="18" charset="0"/>
                <a:cs typeface="Times New Roman" pitchFamily="18" charset="0"/>
              </a:rPr>
              <a:t>10;</a:t>
            </a:r>
          </a:p>
          <a:p>
            <a:pPr marL="457200" indent="-457200">
              <a:buFont typeface="Georgia" pitchFamily="18" charset="0"/>
              <a:buAutoNum type="arabicPeriod"/>
            </a:pPr>
            <a:r>
              <a:rPr lang="ru-RU" dirty="0">
                <a:solidFill>
                  <a:srgbClr val="002060"/>
                </a:solidFill>
                <a:latin typeface="Times New Roman" pitchFamily="18" charset="0"/>
                <a:cs typeface="Times New Roman" pitchFamily="18" charset="0"/>
              </a:rPr>
              <a:t>Федеральный закон об образовании в Российской Федерации №273-Ф3 от </a:t>
            </a:r>
            <a:r>
              <a:rPr lang="ru-RU" dirty="0" smtClean="0">
                <a:solidFill>
                  <a:srgbClr val="002060"/>
                </a:solidFill>
                <a:latin typeface="Times New Roman" pitchFamily="18" charset="0"/>
                <a:cs typeface="Times New Roman" pitchFamily="18" charset="0"/>
              </a:rPr>
              <a:t>21.12.2012г. – М</a:t>
            </a:r>
            <a:r>
              <a:rPr lang="ru-RU" dirty="0">
                <a:solidFill>
                  <a:srgbClr val="002060"/>
                </a:solidFill>
                <a:latin typeface="Times New Roman" pitchFamily="18" charset="0"/>
                <a:cs typeface="Times New Roman" pitchFamily="18" charset="0"/>
              </a:rPr>
              <a:t>.: ТЦ Сфера, </a:t>
            </a:r>
            <a:r>
              <a:rPr lang="ru-RU" dirty="0" smtClean="0">
                <a:solidFill>
                  <a:srgbClr val="002060"/>
                </a:solidFill>
                <a:latin typeface="Times New Roman" pitchFamily="18" charset="0"/>
                <a:cs typeface="Times New Roman" pitchFamily="18" charset="0"/>
              </a:rPr>
              <a:t>2013;</a:t>
            </a:r>
          </a:p>
          <a:p>
            <a:pPr marL="457200" indent="-457200">
              <a:buFont typeface="Georgia" pitchFamily="18" charset="0"/>
              <a:buAutoNum type="arabicPeriod"/>
            </a:pPr>
            <a:r>
              <a:rPr lang="ru-RU" dirty="0" smtClean="0">
                <a:solidFill>
                  <a:srgbClr val="002060"/>
                </a:solidFill>
                <a:latin typeface="Times New Roman" pitchFamily="18" charset="0"/>
                <a:cs typeface="Times New Roman" pitchFamily="18" charset="0"/>
              </a:rPr>
              <a:t>Федеральный государственные образовательный стандарт  дошкольного образования. </a:t>
            </a:r>
            <a:r>
              <a:rPr lang="ru-RU" dirty="0">
                <a:solidFill>
                  <a:srgbClr val="002060"/>
                </a:solidFill>
                <a:latin typeface="Times New Roman" pitchFamily="18" charset="0"/>
                <a:cs typeface="Times New Roman" pitchFamily="18" charset="0"/>
              </a:rPr>
              <a:t>– М.: ТЦ Сфера, </a:t>
            </a:r>
            <a:r>
              <a:rPr lang="ru-RU" dirty="0" smtClean="0">
                <a:solidFill>
                  <a:srgbClr val="002060"/>
                </a:solidFill>
                <a:latin typeface="Times New Roman" pitchFamily="18" charset="0"/>
                <a:cs typeface="Times New Roman" pitchFamily="18" charset="0"/>
              </a:rPr>
              <a:t>2014;</a:t>
            </a:r>
            <a:endParaRPr lang="ru-RU" dirty="0">
              <a:solidFill>
                <a:srgbClr val="002060"/>
              </a:solidFill>
              <a:latin typeface="Times New Roman" pitchFamily="18" charset="0"/>
              <a:cs typeface="Times New Roman" pitchFamily="18" charset="0"/>
            </a:endParaRPr>
          </a:p>
          <a:p>
            <a:pPr marL="457200" indent="-457200">
              <a:buFont typeface="Georgia" pitchFamily="18" charset="0"/>
              <a:buAutoNum type="arabicPeriod"/>
            </a:pPr>
            <a:endParaRPr lang="ru-RU" dirty="0">
              <a:solidFill>
                <a:srgbClr val="002060"/>
              </a:solidFill>
              <a:latin typeface="Times New Roman" pitchFamily="18" charset="0"/>
              <a:cs typeface="Times New Roman" pitchFamily="18" charset="0"/>
            </a:endParaRPr>
          </a:p>
          <a:p>
            <a:pPr marL="457200" indent="-457200">
              <a:buFont typeface="Georgia" pitchFamily="18" charset="0"/>
              <a:buAutoNum type="arabicPeriod"/>
            </a:pPr>
            <a:endParaRPr lang="ru-RU" dirty="0">
              <a:solidFill>
                <a:srgbClr val="002060"/>
              </a:solidFill>
              <a:latin typeface="Times New Roman" pitchFamily="18" charset="0"/>
              <a:cs typeface="Times New Roman" pitchFamily="18" charset="0"/>
            </a:endParaRPr>
          </a:p>
          <a:p>
            <a:pPr marL="457200" indent="-457200">
              <a:buFont typeface="Georgia" pitchFamily="18" charset="0"/>
              <a:buAutoNum type="arabicPeriod"/>
            </a:pPr>
            <a:endParaRPr lang="ru-RU" dirty="0" smtClean="0">
              <a:solidFill>
                <a:srgbClr val="002060"/>
              </a:solidFill>
              <a:latin typeface="Times New Roman" pitchFamily="18" charset="0"/>
              <a:cs typeface="Times New Roman" pitchFamily="18" charset="0"/>
            </a:endParaRPr>
          </a:p>
          <a:p>
            <a:pPr marL="457200" indent="-457200">
              <a:buFont typeface="Georgia" pitchFamily="18" charset="0"/>
              <a:buAutoNum type="arabicPeriod"/>
            </a:pPr>
            <a:endParaRPr lang="ru-RU" dirty="0" smtClean="0">
              <a:solidFill>
                <a:srgbClr val="002060"/>
              </a:solidFill>
              <a:latin typeface="Times New Roman" pitchFamily="18" charset="0"/>
              <a:cs typeface="Times New Roman" pitchFamily="18" charset="0"/>
            </a:endParaRPr>
          </a:p>
          <a:p>
            <a:pPr marL="457200" indent="-457200">
              <a:buAutoNum type="arabicPeriod"/>
            </a:pPr>
            <a:endParaRPr lang="ru-RU" dirty="0" smtClean="0">
              <a:solidFill>
                <a:srgbClr val="002060"/>
              </a:solidFill>
              <a:latin typeface="Times New Roman" pitchFamily="18" charset="0"/>
              <a:cs typeface="Times New Roman" pitchFamily="18" charset="0"/>
            </a:endParaRPr>
          </a:p>
          <a:p>
            <a:pPr marL="457200" indent="-457200">
              <a:buAutoNum type="arabicPeriod"/>
            </a:pPr>
            <a:endParaRPr lang="ru-RU" dirty="0" smtClean="0">
              <a:solidFill>
                <a:srgbClr val="002060"/>
              </a:solidFill>
              <a:latin typeface="Times New Roman" pitchFamily="18" charset="0"/>
              <a:cs typeface="Times New Roman" pitchFamily="18" charset="0"/>
            </a:endParaRPr>
          </a:p>
          <a:p>
            <a:pPr marL="457200" indent="-457200">
              <a:buAutoNum type="arabicPeriod"/>
            </a:pPr>
            <a:endParaRPr lang="ru-RU" dirty="0"/>
          </a:p>
        </p:txBody>
      </p:sp>
      <p:sp>
        <p:nvSpPr>
          <p:cNvPr id="4" name="Прямоугольник с двумя скругленными противолежащими углами 3"/>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8501090" y="214290"/>
            <a:ext cx="470000"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26</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753237469"/>
      </p:ext>
    </p:extLst>
  </p:cSld>
  <p:clrMapOvr>
    <a:masterClrMapping/>
  </p:clrMapOvr>
  <p:transition>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4" name="Заголовок 3"/>
          <p:cNvSpPr>
            <a:spLocks noGrp="1"/>
          </p:cNvSpPr>
          <p:nvPr>
            <p:ph type="title"/>
          </p:nvPr>
        </p:nvSpPr>
        <p:spPr>
          <a:xfrm>
            <a:off x="457200" y="2514600"/>
            <a:ext cx="8077200" cy="1143000"/>
          </a:xfrm>
        </p:spPr>
        <p:txBody>
          <a:bodyPr/>
          <a:lstStyle/>
          <a:p>
            <a:pPr marL="0" indent="0" algn="ctr">
              <a:buNone/>
            </a:pPr>
            <a:r>
              <a:rPr lang="ru-RU" sz="5400" dirty="0" smtClean="0">
                <a:solidFill>
                  <a:srgbClr val="CF7977"/>
                </a:solidFill>
                <a:latin typeface="Times New Roman" pitchFamily="18" charset="0"/>
                <a:cs typeface="Times New Roman" pitchFamily="18" charset="0"/>
              </a:rPr>
              <a:t>Спасибо за внимание</a:t>
            </a:r>
            <a:endParaRPr lang="ru-RU" sz="5400" dirty="0">
              <a:solidFill>
                <a:srgbClr val="CF7977"/>
              </a:solidFill>
              <a:latin typeface="Times New Roman" pitchFamily="18" charset="0"/>
              <a:cs typeface="Times New Roman" pitchFamily="18" charset="0"/>
            </a:endParaRPr>
          </a:p>
        </p:txBody>
      </p:sp>
      <p:sp>
        <p:nvSpPr>
          <p:cNvPr id="8" name="Прямоугольник с двумя скругленными противолежащими углами 7"/>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5196497"/>
      </p:ext>
    </p:extLst>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937" name="Rectangle 1"/>
          <p:cNvSpPr>
            <a:spLocks noChangeArrowheads="1"/>
          </p:cNvSpPr>
          <p:nvPr/>
        </p:nvSpPr>
        <p:spPr bwMode="auto">
          <a:xfrm>
            <a:off x="357158" y="642918"/>
            <a:ext cx="842968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600" b="1" i="1"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Интерактивное обучение </a:t>
            </a:r>
            <a:r>
              <a:rPr kumimoji="0" lang="ru-RU" sz="1600" b="0" i="0"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диалоговое обучение, в ходе которого осуществляется  взаимодействие педагогов или педагога и руководителя методического мероприятия.</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600" b="0" i="0"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39938" name="Rectangle 2"/>
          <p:cNvSpPr>
            <a:spLocks noChangeArrowheads="1"/>
          </p:cNvSpPr>
          <p:nvPr/>
        </p:nvSpPr>
        <p:spPr bwMode="auto">
          <a:xfrm>
            <a:off x="357158" y="1357298"/>
            <a:ext cx="878684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Слово </a:t>
            </a:r>
            <a:r>
              <a:rPr kumimoji="0" lang="ru-RU" sz="1600" b="0" i="1" u="none" strike="noStrike" cap="none" normalizeH="0" baseline="0" dirty="0" smtClean="0">
                <a:ln>
                  <a:noFill/>
                </a:ln>
                <a:solidFill>
                  <a:schemeClr val="accent1"/>
                </a:solidFill>
                <a:effectLst/>
                <a:latin typeface="Calibri"/>
                <a:ea typeface="Times New Roman" pitchFamily="18" charset="0"/>
                <a:cs typeface="Times New Roman" pitchFamily="18" charset="0"/>
              </a:rPr>
              <a:t>«</a:t>
            </a:r>
            <a:r>
              <a:rPr kumimoji="0" lang="ru-RU" sz="1600" b="0" i="1" u="none" strike="noStrike" cap="none" normalizeH="0" baseline="0" dirty="0" err="1" smtClean="0">
                <a:ln>
                  <a:noFill/>
                </a:ln>
                <a:solidFill>
                  <a:schemeClr val="accent1"/>
                </a:solidFill>
                <a:effectLst/>
                <a:latin typeface="Times New Roman" pitchFamily="18" charset="0"/>
                <a:ea typeface="Times New Roman" pitchFamily="18" charset="0"/>
                <a:cs typeface="Times New Roman" pitchFamily="18" charset="0"/>
              </a:rPr>
              <a:t>интерактив</a:t>
            </a:r>
            <a:r>
              <a:rPr kumimoji="0" lang="ru-RU" sz="1600" b="0" i="1" u="none" strike="noStrike" cap="none" normalizeH="0" baseline="0" dirty="0" smtClean="0">
                <a:ln>
                  <a:noFill/>
                </a:ln>
                <a:solidFill>
                  <a:schemeClr val="accent1"/>
                </a:solidFill>
                <a:effectLst/>
                <a:latin typeface="Calibri"/>
                <a:ea typeface="Times New Roman" pitchFamily="18" charset="0"/>
                <a:cs typeface="Times New Roman" pitchFamily="18" charset="0"/>
              </a:rPr>
              <a:t>»</a:t>
            </a:r>
            <a:r>
              <a:rPr kumimoji="0" lang="ru-RU" sz="1600" b="0" i="1" u="none" strike="noStrike" cap="none" normalizeH="0" baseline="0" dirty="0" smtClean="0">
                <a:ln>
                  <a:noFill/>
                </a:ln>
                <a:solidFill>
                  <a:schemeClr val="accent1"/>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пришло к нам из английского языка от слова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en-US"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interact</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где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en-US"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inter</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это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взаимный</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en-US"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act</a:t>
            </a:r>
            <a:r>
              <a:rPr kumimoji="0" lang="ru-RU" sz="1600" b="0" i="0" u="none" strike="noStrike" cap="none" normalizeH="0" baseline="0" dirty="0" smtClean="0">
                <a:ln>
                  <a:noFill/>
                </a:ln>
                <a:solidFill>
                  <a:srgbClr val="002060"/>
                </a:solidFill>
                <a:effectLst/>
                <a:latin typeface="Calibri"/>
                <a:ea typeface="Times New Roman" pitchFamily="18" charset="0"/>
                <a:cs typeface="Times New Roman" pitchFamily="18" charset="0"/>
              </a:rPr>
              <a:t>”</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действовать.</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600" b="0" i="0" u="none" strike="noStrike" cap="none" normalizeH="0" baseline="0" dirty="0" smtClean="0">
              <a:ln>
                <a:noFill/>
              </a:ln>
              <a:solidFill>
                <a:srgbClr val="002060"/>
              </a:solidFill>
              <a:effectLst/>
              <a:latin typeface="Arial" pitchFamily="34" charset="0"/>
            </a:endParaRPr>
          </a:p>
        </p:txBody>
      </p:sp>
      <p:sp>
        <p:nvSpPr>
          <p:cNvPr id="8" name="Прямоугольник 7"/>
          <p:cNvSpPr/>
          <p:nvPr/>
        </p:nvSpPr>
        <p:spPr>
          <a:xfrm>
            <a:off x="357158" y="2000240"/>
            <a:ext cx="8572560" cy="3293209"/>
          </a:xfrm>
          <a:prstGeom prst="rect">
            <a:avLst/>
          </a:prstGeom>
        </p:spPr>
        <p:txBody>
          <a:bodyPr wrap="square">
            <a:spAutoFit/>
          </a:bodyPr>
          <a:lstStyle/>
          <a:p>
            <a:pPr algn="just"/>
            <a:r>
              <a:rPr lang="ru-RU" sz="1600" u="sng" dirty="0" smtClean="0">
                <a:solidFill>
                  <a:srgbClr val="002060"/>
                </a:solidFill>
                <a:latin typeface="Times New Roman" pitchFamily="18" charset="0"/>
                <a:cs typeface="Times New Roman" pitchFamily="18" charset="0"/>
              </a:rPr>
              <a:t>Интерактивный означает</a:t>
            </a:r>
            <a:r>
              <a:rPr lang="ru-RU" sz="1600" dirty="0" smtClean="0">
                <a:solidFill>
                  <a:srgbClr val="002060"/>
                </a:solidFill>
                <a:latin typeface="Times New Roman" pitchFamily="18" charset="0"/>
                <a:cs typeface="Times New Roman" pitchFamily="18" charset="0"/>
              </a:rPr>
              <a:t> способность взаимодействовать или находится в режиме  беседы, диалога с чем-либо (например, компьютером) или кем-либо (например, человеком). </a:t>
            </a:r>
          </a:p>
          <a:p>
            <a:endParaRPr lang="ru-RU" sz="1600" b="1" i="1" dirty="0" smtClean="0">
              <a:solidFill>
                <a:schemeClr val="accent1"/>
              </a:solidFill>
              <a:latin typeface="Times New Roman" pitchFamily="18" charset="0"/>
              <a:cs typeface="Times New Roman" pitchFamily="18" charset="0"/>
            </a:endParaRPr>
          </a:p>
          <a:p>
            <a:endParaRPr lang="ru-RU" sz="1600" b="1" i="1" dirty="0" smtClean="0">
              <a:solidFill>
                <a:schemeClr val="accent1"/>
              </a:solidFill>
              <a:latin typeface="Times New Roman" pitchFamily="18" charset="0"/>
              <a:cs typeface="Times New Roman" pitchFamily="18" charset="0"/>
            </a:endParaRPr>
          </a:p>
          <a:p>
            <a:r>
              <a:rPr lang="ru-RU" sz="1600" b="1" i="1" dirty="0" smtClean="0">
                <a:solidFill>
                  <a:schemeClr val="accent1"/>
                </a:solidFill>
                <a:latin typeface="Times New Roman" pitchFamily="18" charset="0"/>
                <a:cs typeface="Times New Roman" pitchFamily="18" charset="0"/>
              </a:rPr>
              <a:t>Преимущества интерактивных методов:</a:t>
            </a:r>
          </a:p>
          <a:p>
            <a:r>
              <a:rPr lang="ru-RU" sz="1600" dirty="0" smtClean="0">
                <a:solidFill>
                  <a:srgbClr val="002060"/>
                </a:solidFill>
                <a:latin typeface="Times New Roman" pitchFamily="18" charset="0"/>
                <a:cs typeface="Times New Roman" pitchFamily="18" charset="0"/>
              </a:rPr>
              <a:t>Во-первых - значительно повышается мотивация профессиональной деятельности педагогов, их социальной и познавательной активности;</a:t>
            </a:r>
          </a:p>
          <a:p>
            <a:endParaRPr lang="ru-RU" sz="1600" dirty="0" smtClean="0">
              <a:solidFill>
                <a:srgbClr val="002060"/>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Во-вторых - реализуются те стороны человека, которые в повседневной, достаточно однообразной жизни, не находят применения, развития;</a:t>
            </a:r>
          </a:p>
          <a:p>
            <a:endParaRPr lang="ru-RU" sz="1600" dirty="0" smtClean="0">
              <a:solidFill>
                <a:srgbClr val="002060"/>
              </a:solidFill>
              <a:latin typeface="Times New Roman" pitchFamily="18" charset="0"/>
              <a:cs typeface="Times New Roman" pitchFamily="18" charset="0"/>
            </a:endParaRPr>
          </a:p>
          <a:p>
            <a:r>
              <a:rPr lang="ru-RU" sz="1600" dirty="0" smtClean="0">
                <a:solidFill>
                  <a:srgbClr val="002060"/>
                </a:solidFill>
                <a:latin typeface="Times New Roman" pitchFamily="18" charset="0"/>
                <a:cs typeface="Times New Roman" pitchFamily="18" charset="0"/>
              </a:rPr>
              <a:t>В-третьих, приобретается опыт коллективной деятельности, взаимного уважения, поддержки, сотрудничества, без которого невозможен труд в человеческом обществе.</a:t>
            </a:r>
            <a:endParaRPr lang="ru-RU" sz="1600" dirty="0">
              <a:solidFill>
                <a:srgbClr val="002060"/>
              </a:solidFill>
              <a:latin typeface="Times New Roman" pitchFamily="18" charset="0"/>
              <a:cs typeface="Times New Roman" pitchFamily="18" charset="0"/>
            </a:endParaRPr>
          </a:p>
        </p:txBody>
      </p:sp>
      <p:sp>
        <p:nvSpPr>
          <p:cNvPr id="9" name="Прямоугольник 8"/>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2</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00034" y="357166"/>
            <a:ext cx="8286808" cy="7672390"/>
          </a:xfrm>
          <a:prstGeom prst="rect">
            <a:avLst/>
          </a:prstGeom>
        </p:spPr>
        <p:txBody>
          <a:bodyPr wrap="square">
            <a:spAutoFit/>
          </a:bodyPr>
          <a:lstStyle/>
          <a:p>
            <a:pPr algn="just"/>
            <a:r>
              <a:rPr lang="ru-RU" sz="2400" b="1" dirty="0" smtClean="0">
                <a:solidFill>
                  <a:srgbClr val="002060"/>
                </a:solidFill>
                <a:latin typeface="Times New Roman" pitchFamily="18" charset="0"/>
                <a:cs typeface="Times New Roman" pitchFamily="18" charset="0"/>
              </a:rPr>
              <a:t>Цель: </a:t>
            </a:r>
            <a:r>
              <a:rPr lang="ru-RU" sz="2400" dirty="0" smtClean="0">
                <a:solidFill>
                  <a:srgbClr val="002060"/>
                </a:solidFill>
                <a:latin typeface="Times New Roman" pitchFamily="18" charset="0"/>
                <a:cs typeface="Times New Roman" pitchFamily="18" charset="0"/>
              </a:rPr>
              <a:t>формирование профессиональной компетентности педагогов ДОУ средствами активных форм методической работы.</a:t>
            </a:r>
            <a:r>
              <a:rPr lang="ru-RU" sz="2400" dirty="0" smtClean="0">
                <a:solidFill>
                  <a:srgbClr val="00518E"/>
                </a:solidFill>
                <a:latin typeface="Times New Roman" pitchFamily="18" charset="0"/>
                <a:cs typeface="Times New Roman" pitchFamily="18" charset="0"/>
              </a:rPr>
              <a:t> </a:t>
            </a:r>
          </a:p>
          <a:p>
            <a:pPr lvl="0" algn="just"/>
            <a:r>
              <a:rPr lang="ru-RU" sz="2400" b="1" dirty="0" smtClean="0">
                <a:solidFill>
                  <a:srgbClr val="00518E"/>
                </a:solidFill>
                <a:latin typeface="Times New Roman" pitchFamily="18" charset="0"/>
                <a:cs typeface="Times New Roman" pitchFamily="18" charset="0"/>
              </a:rPr>
              <a:t>Задачи:</a:t>
            </a:r>
          </a:p>
          <a:p>
            <a:pPr lvl="0" algn="just"/>
            <a:r>
              <a:rPr lang="ru-RU" sz="2400" dirty="0" smtClean="0">
                <a:solidFill>
                  <a:srgbClr val="00518E"/>
                </a:solidFill>
                <a:latin typeface="Times New Roman" pitchFamily="18" charset="0"/>
                <a:cs typeface="Times New Roman" pitchFamily="18" charset="0"/>
              </a:rPr>
              <a:t>Выявить образовательные потребности педагогов;</a:t>
            </a:r>
          </a:p>
          <a:p>
            <a:pPr lvl="0" algn="just"/>
            <a:endParaRPr lang="ru-RU" sz="2400" dirty="0" smtClean="0">
              <a:solidFill>
                <a:srgbClr val="00518E"/>
              </a:solidFill>
              <a:latin typeface="Times New Roman" pitchFamily="18" charset="0"/>
              <a:cs typeface="Times New Roman" pitchFamily="18" charset="0"/>
            </a:endParaRPr>
          </a:p>
          <a:p>
            <a:pPr lvl="0" algn="just"/>
            <a:r>
              <a:rPr lang="ru-RU" sz="2400" dirty="0" smtClean="0">
                <a:solidFill>
                  <a:srgbClr val="00518E"/>
                </a:solidFill>
                <a:latin typeface="Times New Roman" pitchFamily="18" charset="0"/>
                <a:cs typeface="Times New Roman" pitchFamily="18" charset="0"/>
              </a:rPr>
              <a:t>Определить современные тенденции повышения профессиональной компетентности педагогов и определить наиболее эффективные формы методической работы по данному направлению; </a:t>
            </a:r>
          </a:p>
          <a:p>
            <a:pPr lvl="0" algn="just"/>
            <a:endParaRPr lang="ru-RU" sz="2400" dirty="0" smtClean="0">
              <a:solidFill>
                <a:srgbClr val="00518E"/>
              </a:solidFill>
              <a:latin typeface="Times New Roman" pitchFamily="18" charset="0"/>
              <a:cs typeface="Times New Roman" pitchFamily="18" charset="0"/>
            </a:endParaRPr>
          </a:p>
          <a:p>
            <a:pPr algn="just"/>
            <a:r>
              <a:rPr lang="ru-RU" sz="2400" dirty="0" smtClean="0">
                <a:solidFill>
                  <a:srgbClr val="00518E"/>
                </a:solidFill>
                <a:latin typeface="Times New Roman" pitchFamily="18" charset="0"/>
                <a:cs typeface="Times New Roman" pitchFamily="18" charset="0"/>
              </a:rPr>
              <a:t>Систематизировать работу по повышению профессиональной компетентности педагогов; </a:t>
            </a:r>
          </a:p>
          <a:p>
            <a:pPr algn="just"/>
            <a:endParaRPr lang="ru-RU" sz="2400" dirty="0" smtClean="0">
              <a:solidFill>
                <a:srgbClr val="00518E"/>
              </a:solidFill>
              <a:latin typeface="Times New Roman" pitchFamily="18" charset="0"/>
              <a:cs typeface="Times New Roman" pitchFamily="18" charset="0"/>
            </a:endParaRPr>
          </a:p>
          <a:p>
            <a:pPr algn="just"/>
            <a:r>
              <a:rPr lang="ru-RU" sz="2400" dirty="0" smtClean="0">
                <a:solidFill>
                  <a:srgbClr val="00518E"/>
                </a:solidFill>
                <a:latin typeface="Times New Roman" pitchFamily="18" charset="0"/>
                <a:cs typeface="Times New Roman" pitchFamily="18" charset="0"/>
              </a:rPr>
              <a:t>Установить результативность использования активных форм методической работы.</a:t>
            </a:r>
            <a:endParaRPr lang="ru-RU" sz="2400" dirty="0" smtClean="0">
              <a:solidFill>
                <a:srgbClr val="00518E"/>
              </a:solidFill>
              <a:latin typeface="Monotype Corsiva" pitchFamily="66" charset="0"/>
            </a:endParaRPr>
          </a:p>
          <a:p>
            <a:pPr lvl="0"/>
            <a:endParaRPr lang="ru-RU" dirty="0" smtClean="0">
              <a:solidFill>
                <a:srgbClr val="00518E"/>
              </a:solidFill>
              <a:latin typeface="Times New Roman" pitchFamily="18" charset="0"/>
              <a:cs typeface="Times New Roman" pitchFamily="18" charset="0"/>
            </a:endParaRPr>
          </a:p>
          <a:p>
            <a:endParaRPr lang="ru-RU" dirty="0" smtClean="0">
              <a:solidFill>
                <a:srgbClr val="00518E"/>
              </a:solidFill>
              <a:latin typeface="Times New Roman" pitchFamily="18" charset="0"/>
              <a:cs typeface="Times New Roman" pitchFamily="18" charset="0"/>
            </a:endParaRPr>
          </a:p>
          <a:p>
            <a:endParaRPr lang="ru-RU" dirty="0" smtClean="0">
              <a:solidFill>
                <a:srgbClr val="00518E"/>
              </a:solidFill>
              <a:latin typeface="Times New Roman" pitchFamily="18" charset="0"/>
              <a:cs typeface="Times New Roman" pitchFamily="18" charset="0"/>
            </a:endParaRPr>
          </a:p>
          <a:p>
            <a:endParaRPr lang="ru-RU" dirty="0" smtClean="0">
              <a:solidFill>
                <a:srgbClr val="002060"/>
              </a:solidFill>
              <a:latin typeface="Times New Roman" pitchFamily="18" charset="0"/>
              <a:cs typeface="Times New Roman" pitchFamily="18" charset="0"/>
            </a:endParaRPr>
          </a:p>
          <a:p>
            <a:endParaRPr lang="ru-RU" dirty="0">
              <a:solidFill>
                <a:srgbClr val="002060"/>
              </a:solidFill>
              <a:latin typeface="Times New Roman" pitchFamily="18" charset="0"/>
              <a:cs typeface="Times New Roman" pitchFamily="18" charset="0"/>
            </a:endParaRPr>
          </a:p>
        </p:txBody>
      </p:sp>
      <p:sp>
        <p:nvSpPr>
          <p:cNvPr id="10" name="Прямоугольник 9"/>
          <p:cNvSpPr/>
          <p:nvPr/>
        </p:nvSpPr>
        <p:spPr>
          <a:xfrm>
            <a:off x="642910" y="2551837"/>
            <a:ext cx="7858180" cy="369332"/>
          </a:xfrm>
          <a:prstGeom prst="rect">
            <a:avLst/>
          </a:prstGeom>
        </p:spPr>
        <p:txBody>
          <a:bodyPr wrap="square">
            <a:spAutoFit/>
          </a:bodyPr>
          <a:lstStyle/>
          <a:p>
            <a:pPr algn="just">
              <a:defRPr/>
            </a:pPr>
            <a:endParaRPr lang="ru-RU" dirty="0" smtClean="0">
              <a:solidFill>
                <a:srgbClr val="00518E"/>
              </a:solidFill>
              <a:latin typeface="Times New Roman" pitchFamily="18" charset="0"/>
              <a:cs typeface="Times New Roman" pitchFamily="18" charset="0"/>
            </a:endParaRPr>
          </a:p>
        </p:txBody>
      </p:sp>
      <p:sp>
        <p:nvSpPr>
          <p:cNvPr id="12" name="Овал 11"/>
          <p:cNvSpPr/>
          <p:nvPr/>
        </p:nvSpPr>
        <p:spPr bwMode="auto">
          <a:xfrm>
            <a:off x="285720" y="4500570"/>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3" name="Овал 12"/>
          <p:cNvSpPr/>
          <p:nvPr/>
        </p:nvSpPr>
        <p:spPr bwMode="auto">
          <a:xfrm>
            <a:off x="285720" y="2000240"/>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5" name="Овал 14"/>
          <p:cNvSpPr/>
          <p:nvPr/>
        </p:nvSpPr>
        <p:spPr bwMode="auto">
          <a:xfrm>
            <a:off x="285720" y="2714620"/>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6" name="Овал 15"/>
          <p:cNvSpPr/>
          <p:nvPr/>
        </p:nvSpPr>
        <p:spPr bwMode="auto">
          <a:xfrm>
            <a:off x="285720" y="5643578"/>
            <a:ext cx="152400" cy="152400"/>
          </a:xfrm>
          <a:prstGeom prst="ellipse">
            <a:avLst/>
          </a:prstGeom>
          <a:solidFill>
            <a:srgbClr val="DA989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7" name="Прямоугольник 16"/>
          <p:cNvSpPr/>
          <p:nvPr/>
        </p:nvSpPr>
        <p:spPr>
          <a:xfrm>
            <a:off x="8643966" y="142852"/>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3</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49" name="Rectangle 1"/>
          <p:cNvSpPr>
            <a:spLocks noChangeArrowheads="1"/>
          </p:cNvSpPr>
          <p:nvPr/>
        </p:nvSpPr>
        <p:spPr bwMode="auto">
          <a:xfrm>
            <a:off x="428596" y="285728"/>
            <a:ext cx="8429684"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Коллектив МБДОУ д/с №28 молодой, средний возраст 35 лет, поэтому,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при выборе  форм </a:t>
            </a:r>
            <a:r>
              <a:rPr lang="ru-RU" sz="1600" dirty="0">
                <a:solidFill>
                  <a:srgbClr val="002060"/>
                </a:solidFill>
                <a:latin typeface="Times New Roman" pitchFamily="18" charset="0"/>
                <a:ea typeface="Times New Roman" pitchFamily="18" charset="0"/>
                <a:cs typeface="Times New Roman" pitchFamily="18" charset="0"/>
              </a:rPr>
              <a:t>методической работы </a:t>
            </a:r>
            <a:r>
              <a:rPr lang="ru-RU" sz="1600" dirty="0" smtClean="0">
                <a:solidFill>
                  <a:srgbClr val="002060"/>
                </a:solidFill>
                <a:latin typeface="Times New Roman" pitchFamily="18" charset="0"/>
                <a:ea typeface="Times New Roman" pitchFamily="18" charset="0"/>
                <a:cs typeface="Times New Roman" pitchFamily="18" charset="0"/>
              </a:rPr>
              <a:t>приоритет отдаётся мероприятиям,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интересным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для молодёжи, а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стажисты</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нашего коллектива способны принять любую форму работы.</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Конкретный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пример – </a:t>
            </a:r>
            <a:r>
              <a:rPr kumimoji="0" lang="ru-RU" sz="1600" b="1" i="1"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тематическая встреча конкурс для начинающих педагогов «Здравствуй, сказка», </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посвящённая знакомству дошкольников с художественной литературой. Проведён по принципу популярной у молодёжи «тематической вечеринки», когда всё происходящее связано одной темой и выдержано в одном стиле.</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Начинающие педагоги предстают перед членами  жюри (опытными педагогами и заведующим ДОУ)  в роли персонажей сказок, тех, кого они сами выбирают. Персонаж надо эффектно, с точки зрения детей представить, и конечно, приготовить костюм. Особая роль отводится  ведущему - старшему воспитателю, который тоже выступает в роли персонажа -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Мальвины</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От лица этого персонажа логично преподносится теоретическая часть. </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течение мероприятия конкурсанты проходят всевозможные испытания, отвечают на вопросы, выполняют задания, не выходя из своей роли. (озвучь сказку,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сказка-шумелка</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выразительное чтение стихов, кто автор произведения, составь памятку «Как стать родителями читающего ребёнка»).</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Опытные педагоги, после подведения итогов конкурса,  выступают с мастер-классом по драматизации сказки. Задание усложняется необходимостью приготовить костюмы и декорации из подручных средств, творчески преобразовать классический сюжет сказки, и конечно, максимально проявить актёрские способности.</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Уделяется внимание  и оформлению помещения, где будет проходить конкурс. Зал украшен детскими рисунками и выставками поделок, со сказочной тематикой. Все конкурсные задания сопровождаются музыкальным оформлением. Всё должно способствовать созданию  положительного эмоционального настроя педагогов.</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В данном мероприятии объединены такие формы как:  лекторий, мастер-класс, имитационные игры, метод </a:t>
            </a:r>
            <a:r>
              <a:rPr kumimoji="0" lang="ru-RU" sz="1600" b="0" i="0" u="none" strike="noStrike" cap="none" normalizeH="0" baseline="0" dirty="0" err="1" smtClean="0">
                <a:ln>
                  <a:noFill/>
                </a:ln>
                <a:solidFill>
                  <a:srgbClr val="002060"/>
                </a:solidFill>
                <a:effectLst/>
                <a:latin typeface="Times New Roman" pitchFamily="18" charset="0"/>
                <a:ea typeface="Times New Roman" pitchFamily="18" charset="0"/>
                <a:cs typeface="Times New Roman" pitchFamily="18" charset="0"/>
              </a:rPr>
              <a:t>модерации</a:t>
            </a:r>
            <a:r>
              <a:rPr kumimoji="0" lang="ru-RU" sz="1600" b="0" i="0" u="none" strike="noStrike" cap="none" normalizeH="0" baseline="0" dirty="0" smtClean="0">
                <a:ln>
                  <a:noFill/>
                </a:ln>
                <a:solidFill>
                  <a:srgbClr val="002060"/>
                </a:solidFill>
                <a:effectLst/>
                <a:latin typeface="Times New Roman" pitchFamily="18" charset="0"/>
                <a:ea typeface="Times New Roman" pitchFamily="18" charset="0"/>
                <a:cs typeface="Times New Roman" pitchFamily="18" charset="0"/>
              </a:rPr>
              <a:t>, семинар-практикум, конкурс.</a:t>
            </a:r>
            <a:endParaRPr kumimoji="0" lang="ru-RU" sz="16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8" name="Прямоугольник 7"/>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4</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pic>
        <p:nvPicPr>
          <p:cNvPr id="10" name="Picture 2" descr="C:\Users\МБДОУ ДС 28\Desktop\Новая папка (4)\DSC_089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59" t="16936" r="12600"/>
          <a:stretch/>
        </p:blipFill>
        <p:spPr bwMode="auto">
          <a:xfrm>
            <a:off x="393421" y="1331182"/>
            <a:ext cx="3361126" cy="2431723"/>
          </a:xfrm>
          <a:prstGeom prst="rect">
            <a:avLst/>
          </a:prstGeom>
          <a:noFill/>
          <a:ln w="38100">
            <a:solidFill>
              <a:srgbClr val="69E1C2"/>
            </a:solidFill>
          </a:ln>
          <a:extLst>
            <a:ext uri="{909E8E84-426E-40DD-AFC4-6F175D3DCCD1}">
              <a14:hiddenFill xmlns:a14="http://schemas.microsoft.com/office/drawing/2010/main">
                <a:solidFill>
                  <a:srgbClr val="FFFFFF"/>
                </a:solidFill>
              </a14:hiddenFill>
            </a:ext>
          </a:extLst>
        </p:spPr>
      </p:pic>
      <p:sp>
        <p:nvSpPr>
          <p:cNvPr id="12" name="Скругленный прямоугольник 11"/>
          <p:cNvSpPr/>
          <p:nvPr/>
        </p:nvSpPr>
        <p:spPr bwMode="auto">
          <a:xfrm>
            <a:off x="393421" y="3429000"/>
            <a:ext cx="4049486" cy="488695"/>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ru-RU" sz="1200" dirty="0" smtClean="0">
                <a:solidFill>
                  <a:srgbClr val="002060"/>
                </a:solidFill>
                <a:latin typeface="Times New Roman" pitchFamily="18" charset="0"/>
                <a:cs typeface="Times New Roman" pitchFamily="18" charset="0"/>
              </a:rPr>
              <a:t>Участники конкурса и ведущая появились перед жюри исполнив танец под  песню «Маленькая страна»</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3" name="Picture 2" descr="C:\Users\МБДОУ ДС 28\Desktop\Новая папка (4)\DSC_089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0075" y="1331182"/>
            <a:ext cx="3452324" cy="2301549"/>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sp>
        <p:nvSpPr>
          <p:cNvPr id="14" name="Скругленный прямоугольник 13"/>
          <p:cNvSpPr/>
          <p:nvPr/>
        </p:nvSpPr>
        <p:spPr bwMode="auto">
          <a:xfrm>
            <a:off x="5255749" y="3388386"/>
            <a:ext cx="3176650" cy="309433"/>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Знакомство</a:t>
            </a:r>
            <a:r>
              <a:rPr kumimoji="0" lang="ru-RU" sz="1200" b="0" i="0" u="none" strike="noStrike" cap="none" normalizeH="0" dirty="0" smtClean="0">
                <a:ln>
                  <a:noFill/>
                </a:ln>
                <a:solidFill>
                  <a:srgbClr val="002060"/>
                </a:solidFill>
                <a:effectLst/>
                <a:latin typeface="Times New Roman" pitchFamily="18" charset="0"/>
                <a:cs typeface="Times New Roman" pitchFamily="18" charset="0"/>
              </a:rPr>
              <a:t> с теоретическим  материалом. </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15" name="Прямоугольник с двумя скругленными противолежащими углами 14"/>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51743" y="687288"/>
            <a:ext cx="8440517" cy="923330"/>
          </a:xfrm>
          <a:prstGeom prst="rect">
            <a:avLst/>
          </a:prstGeom>
        </p:spPr>
        <p:txBody>
          <a:bodyPr wrap="square">
            <a:spAutoFit/>
          </a:bodyPr>
          <a:lstStyle/>
          <a:p>
            <a:pPr algn="ctr"/>
            <a:r>
              <a:rPr lang="ru-RU" b="1" i="1" dirty="0">
                <a:solidFill>
                  <a:srgbClr val="002060"/>
                </a:solidFill>
                <a:latin typeface="Times New Roman" pitchFamily="18" charset="0"/>
                <a:cs typeface="Times New Roman" pitchFamily="18" charset="0"/>
              </a:rPr>
              <a:t>В форме семинара-практикума  посвящённого чтению художественной литературы дошкольникам «</a:t>
            </a:r>
            <a:r>
              <a:rPr lang="ru-RU" b="1" i="1" dirty="0" smtClean="0">
                <a:solidFill>
                  <a:srgbClr val="002060"/>
                </a:solidFill>
                <a:latin typeface="Times New Roman" pitchFamily="18" charset="0"/>
                <a:cs typeface="Times New Roman" pitchFamily="18" charset="0"/>
              </a:rPr>
              <a:t>Здравствуй, сказка</a:t>
            </a:r>
            <a:r>
              <a:rPr lang="ru-RU" b="1" i="1" dirty="0">
                <a:solidFill>
                  <a:srgbClr val="002060"/>
                </a:solidFill>
                <a:latin typeface="Times New Roman" pitchFamily="18" charset="0"/>
                <a:cs typeface="Times New Roman" pitchFamily="18" charset="0"/>
              </a:rPr>
              <a:t>!»</a:t>
            </a:r>
            <a:br>
              <a:rPr lang="ru-RU" b="1" i="1" dirty="0">
                <a:solidFill>
                  <a:srgbClr val="002060"/>
                </a:solidFill>
                <a:latin typeface="Times New Roman" pitchFamily="18" charset="0"/>
                <a:cs typeface="Times New Roman" pitchFamily="18" charset="0"/>
              </a:rPr>
            </a:br>
            <a:endParaRPr lang="ru-RU" dirty="0"/>
          </a:p>
        </p:txBody>
      </p:sp>
      <p:pic>
        <p:nvPicPr>
          <p:cNvPr id="1026" name="Picture 2" descr="D:\Анна\Аня\фото\Семинар Мальвина\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22" t="35503" r="27057" b="2017"/>
          <a:stretch/>
        </p:blipFill>
        <p:spPr bwMode="auto">
          <a:xfrm>
            <a:off x="4980075" y="3944594"/>
            <a:ext cx="3452324" cy="2562331"/>
          </a:xfrm>
          <a:prstGeom prst="rect">
            <a:avLst/>
          </a:prstGeom>
          <a:noFill/>
          <a:ln w="28575">
            <a:solidFill>
              <a:srgbClr val="69E1C2"/>
            </a:solidFill>
          </a:ln>
          <a:extLst>
            <a:ext uri="{909E8E84-426E-40DD-AFC4-6F175D3DCCD1}">
              <a14:hiddenFill xmlns:a14="http://schemas.microsoft.com/office/drawing/2010/main">
                <a:solidFill>
                  <a:srgbClr val="FFFFFF"/>
                </a:solidFill>
              </a14:hiddenFill>
            </a:ext>
          </a:extLst>
        </p:spPr>
      </p:pic>
      <p:sp>
        <p:nvSpPr>
          <p:cNvPr id="17" name="Скругленный прямоугольник 16"/>
          <p:cNvSpPr/>
          <p:nvPr/>
        </p:nvSpPr>
        <p:spPr bwMode="auto">
          <a:xfrm>
            <a:off x="5943600" y="6220599"/>
            <a:ext cx="2645580" cy="286326"/>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Times New Roman" pitchFamily="18" charset="0"/>
                <a:cs typeface="Times New Roman" pitchFamily="18" charset="0"/>
              </a:rPr>
              <a:t>Подготовка</a:t>
            </a:r>
            <a:r>
              <a:rPr kumimoji="0" lang="ru-RU" sz="1400" b="0" i="0" u="none" strike="noStrike" cap="none" normalizeH="0" dirty="0" smtClean="0">
                <a:ln>
                  <a:noFill/>
                </a:ln>
                <a:solidFill>
                  <a:srgbClr val="002060"/>
                </a:solidFill>
                <a:effectLst/>
                <a:latin typeface="Times New Roman" pitchFamily="18" charset="0"/>
                <a:cs typeface="Times New Roman" pitchFamily="18" charset="0"/>
              </a:rPr>
              <a:t> к сказке- </a:t>
            </a:r>
            <a:r>
              <a:rPr kumimoji="0" lang="ru-RU" sz="1400" b="0" i="0" u="none" strike="noStrike" cap="none" normalizeH="0" dirty="0" err="1" smtClean="0">
                <a:ln>
                  <a:noFill/>
                </a:ln>
                <a:solidFill>
                  <a:srgbClr val="002060"/>
                </a:solidFill>
                <a:effectLst/>
                <a:latin typeface="Times New Roman" pitchFamily="18" charset="0"/>
                <a:cs typeface="Times New Roman" pitchFamily="18" charset="0"/>
              </a:rPr>
              <a:t>шумелке</a:t>
            </a:r>
            <a:endParaRPr kumimoji="0" lang="ru-RU" sz="14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027" name="Picture 3" descr="D:\Анна\Аня\фото\Семинар Мальвина\у.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883" t="16666"/>
          <a:stretch/>
        </p:blipFill>
        <p:spPr bwMode="auto">
          <a:xfrm>
            <a:off x="351743" y="4055995"/>
            <a:ext cx="3534457" cy="2450930"/>
          </a:xfrm>
          <a:prstGeom prst="rect">
            <a:avLst/>
          </a:prstGeom>
          <a:noFill/>
          <a:ln w="28575">
            <a:solidFill>
              <a:srgbClr val="CF7977"/>
            </a:solidFill>
          </a:ln>
          <a:extLst>
            <a:ext uri="{909E8E84-426E-40DD-AFC4-6F175D3DCCD1}">
              <a14:hiddenFill xmlns:a14="http://schemas.microsoft.com/office/drawing/2010/main">
                <a:solidFill>
                  <a:srgbClr val="FFFFFF"/>
                </a:solidFill>
              </a14:hiddenFill>
            </a:ext>
          </a:extLst>
        </p:spPr>
      </p:pic>
      <p:sp>
        <p:nvSpPr>
          <p:cNvPr id="18" name="Скругленный прямоугольник 17"/>
          <p:cNvSpPr/>
          <p:nvPr/>
        </p:nvSpPr>
        <p:spPr bwMode="auto">
          <a:xfrm>
            <a:off x="914400" y="6151349"/>
            <a:ext cx="3626044" cy="424826"/>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err="1" smtClean="0">
                <a:ln>
                  <a:noFill/>
                </a:ln>
                <a:solidFill>
                  <a:srgbClr val="002060"/>
                </a:solidFill>
                <a:effectLst/>
                <a:latin typeface="Times New Roman" pitchFamily="18" charset="0"/>
                <a:cs typeface="Times New Roman" pitchFamily="18" charset="0"/>
              </a:rPr>
              <a:t>Стажисты</a:t>
            </a: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 отвечают</a:t>
            </a:r>
            <a:r>
              <a:rPr kumimoji="0" lang="ru-RU" sz="1200" b="0" i="0" u="none" strike="noStrike" cap="none" normalizeH="0" dirty="0" smtClean="0">
                <a:ln>
                  <a:noFill/>
                </a:ln>
                <a:solidFill>
                  <a:srgbClr val="002060"/>
                </a:solidFill>
                <a:effectLst/>
                <a:latin typeface="Times New Roman" pitchFamily="18" charset="0"/>
                <a:cs typeface="Times New Roman" pitchFamily="18" charset="0"/>
              </a:rPr>
              <a:t> на вопросы начинающих педагогов</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sp>
        <p:nvSpPr>
          <p:cNvPr id="2" name="Прямоугольник 1"/>
          <p:cNvSpPr/>
          <p:nvPr/>
        </p:nvSpPr>
        <p:spPr>
          <a:xfrm>
            <a:off x="518455" y="212441"/>
            <a:ext cx="6982296" cy="461665"/>
          </a:xfrm>
          <a:prstGeom prst="rect">
            <a:avLst/>
          </a:prstGeom>
          <a:noFill/>
        </p:spPr>
        <p:txBody>
          <a:bodyPr wrap="none" lIns="91440" tIns="45720" rIns="91440" bIns="45720">
            <a:spAutoFit/>
          </a:bodyPr>
          <a:lstStyle/>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Конкурс «Лучший  молодой  воспитатель ДОУ»</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16" name="Прямоугольник 15"/>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5</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3210989275"/>
      </p:ext>
    </p:extLst>
  </p:cSld>
  <p:clrMapOvr>
    <a:masterClrMapping/>
  </p:clrMapOvr>
  <p:transition>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781800" y="533400"/>
            <a:ext cx="1985544" cy="307777"/>
          </a:xfrm>
          <a:prstGeom prst="rect">
            <a:avLst/>
          </a:prstGeom>
        </p:spPr>
        <p:txBody>
          <a:bodyPr wrap="square">
            <a:spAutoFit/>
          </a:bodyPr>
          <a:lstStyle/>
          <a:p>
            <a:r>
              <a:rPr lang="en-US" sz="1400" dirty="0" smtClean="0">
                <a:solidFill>
                  <a:srgbClr val="00518E"/>
                </a:solidFill>
              </a:rPr>
              <a:t> </a:t>
            </a:r>
            <a:r>
              <a:rPr lang="en-US" sz="1200" b="1" dirty="0" smtClean="0"/>
              <a:t> </a:t>
            </a:r>
            <a:endParaRPr lang="ru-RU" sz="1200" b="1" dirty="0"/>
          </a:p>
        </p:txBody>
      </p:sp>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pic>
        <p:nvPicPr>
          <p:cNvPr id="2051" name="Picture 3" descr="C:\Users\МБДОУ ДС 28\Desktop\флэшеа АВ\для Интернета\IMG_49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28"/>
          <a:stretch/>
        </p:blipFill>
        <p:spPr bwMode="auto">
          <a:xfrm>
            <a:off x="3205241" y="740049"/>
            <a:ext cx="1366759" cy="1811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050" name="Picture 2" descr="C:\Users\МБДОУ ДС 28\Desktop\Новая папка (4)\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56" t="16949" r="30810" b="11657"/>
          <a:stretch/>
        </p:blipFill>
        <p:spPr bwMode="auto">
          <a:xfrm>
            <a:off x="1640369" y="1066804"/>
            <a:ext cx="1439869" cy="20195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3" name="Picture 2"/>
          <p:cNvPicPr>
            <a:picLocks noChangeAspect="1" noChangeArrowheads="1"/>
          </p:cNvPicPr>
          <p:nvPr/>
        </p:nvPicPr>
        <p:blipFill rotWithShape="1">
          <a:blip r:embed="rId4"/>
          <a:srcRect t="4987" b="10683"/>
          <a:stretch/>
        </p:blipFill>
        <p:spPr bwMode="auto">
          <a:xfrm>
            <a:off x="229370" y="1905423"/>
            <a:ext cx="1585208" cy="1953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2" descr="C:\Users\МБДОУ ДС 28\Desktop\Новая папка (4)\я.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406" t="21814" r="43188" b="17370"/>
          <a:stretch/>
        </p:blipFill>
        <p:spPr bwMode="auto">
          <a:xfrm>
            <a:off x="720436" y="3290262"/>
            <a:ext cx="1427605" cy="20376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6" name="Picture 3" descr="C:\Users\МБДОУ ДС 28\Desktop\флэшеа АВ\фото сотрудников\DSCN123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101" b="24314"/>
          <a:stretch/>
        </p:blipFill>
        <p:spPr bwMode="auto">
          <a:xfrm>
            <a:off x="7271156" y="1740010"/>
            <a:ext cx="1496188" cy="2099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7" name="Picture 2" descr="C:\Users\МБДОУ ДС 28\Desktop\Новая папка (4)\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4641" t="27712" r="46273" b="6666"/>
          <a:stretch/>
        </p:blipFill>
        <p:spPr bwMode="auto">
          <a:xfrm>
            <a:off x="6929595" y="3290262"/>
            <a:ext cx="1492502" cy="2217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8" name="Picture 2" descr="C:\Users\МБДОУ ДС 28\Desktop\флэшеа АВ\для Интернета\На сайт\IMG_503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251"/>
          <a:stretch/>
        </p:blipFill>
        <p:spPr bwMode="auto">
          <a:xfrm>
            <a:off x="4686300" y="730868"/>
            <a:ext cx="1345065" cy="18306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 name="Picture 2" descr="C:\Documents and Settings\Евгений\Рабочий стол\к семинару\PC060049.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255" t="6675" r="5310" b="6115"/>
          <a:stretch/>
        </p:blipFill>
        <p:spPr bwMode="auto">
          <a:xfrm rot="5400000">
            <a:off x="5655485" y="4311274"/>
            <a:ext cx="1896338" cy="1434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9" name="Picture 3" descr="C:\Users\МБДОУ ДС 28\Desktop\Новая папка (4)\DSC_0916.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2990" t="19571" r="27698" b="39045"/>
          <a:stretch/>
        </p:blipFill>
        <p:spPr bwMode="auto">
          <a:xfrm rot="16200000">
            <a:off x="5805557" y="1367925"/>
            <a:ext cx="2019559" cy="1417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0" name="Picture 3" descr="C:\Users\МБДОУ ДС 28\Desktop\флэшеа АВ\для Интернета\На сайт\IMG_502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4578" y="4309083"/>
            <a:ext cx="1265660" cy="18283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2" name="Picture 2" descr="C:\Users\МБДОУ ДС 28\Desktop\Новая папка (4)\DSC_0899.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1125" t="30687" r="46840" b="18081"/>
          <a:stretch/>
        </p:blipFill>
        <p:spPr bwMode="auto">
          <a:xfrm>
            <a:off x="3101020" y="4648200"/>
            <a:ext cx="1283364" cy="1989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3" name="Прямоугольник с двумя скругленными противолежащими углами 22"/>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536406" y="225623"/>
            <a:ext cx="5725606" cy="461665"/>
          </a:xfrm>
          <a:prstGeom prst="rect">
            <a:avLst/>
          </a:prstGeom>
          <a:noFill/>
        </p:spPr>
        <p:txBody>
          <a:bodyPr wrap="none" lIns="91440" tIns="45720" rIns="91440" bIns="45720">
            <a:spAutoFit/>
          </a:bodyPr>
          <a:lstStyle/>
          <a:p>
            <a:pPr algn="ctr"/>
            <a:r>
              <a:rPr lang="ru-RU" sz="2400" b="1" cap="none" spc="0" dirty="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Персонажи представленные педагогами</a:t>
            </a:r>
            <a:endParaRPr lang="ru-RU" sz="2400" b="1" cap="none" spc="0" dirty="0">
              <a:ln w="10541" cmpd="sng">
                <a:solidFill>
                  <a:schemeClr val="accent1">
                    <a:shade val="88000"/>
                    <a:satMod val="110000"/>
                  </a:schemeClr>
                </a:solidFill>
                <a:prstDash val="solid"/>
              </a:ln>
              <a:solidFill>
                <a:srgbClr val="CF7977"/>
              </a:solidFill>
              <a:effectLst/>
            </a:endParaRPr>
          </a:p>
        </p:txBody>
      </p:sp>
      <p:pic>
        <p:nvPicPr>
          <p:cNvPr id="24" name="Picture 2" descr="C:\Users\МБДОУ ДС 28\Desktop\Новая папка (4)\DSC_0901.JPG"/>
          <p:cNvPicPr>
            <a:picLocks noGrp="1" noChangeAspect="1" noChangeArrowheads="1"/>
          </p:cNvPicPr>
          <p:nvPr>
            <p:ph sz="quarter" idx="13"/>
          </p:nvPr>
        </p:nvPicPr>
        <p:blipFill rotWithShape="1">
          <a:blip r:embed="rId13" cstate="print">
            <a:extLst>
              <a:ext uri="{28A0092B-C50C-407E-A947-70E740481C1C}">
                <a14:useLocalDpi xmlns:a14="http://schemas.microsoft.com/office/drawing/2010/main" val="0"/>
              </a:ext>
            </a:extLst>
          </a:blip>
          <a:srcRect l="19957" t="24314" r="42881"/>
          <a:stretch/>
        </p:blipFill>
        <p:spPr bwMode="auto">
          <a:xfrm>
            <a:off x="4529842" y="4670875"/>
            <a:ext cx="1434915" cy="19472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21" name="Picture 3" descr="C:\Users\МБДОУ ДС 28\Desktop\Новая папка (4)\DSC_0993.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8117" t="22040" r="31588" b="19541"/>
          <a:stretch/>
        </p:blipFill>
        <p:spPr bwMode="auto">
          <a:xfrm rot="5400000">
            <a:off x="3250754" y="2404254"/>
            <a:ext cx="2465678" cy="2383024"/>
          </a:xfrm>
          <a:prstGeom prst="ellipse">
            <a:avLst/>
          </a:prstGeom>
          <a:ln w="127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Прямоугольник 24"/>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6</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904765006"/>
      </p:ext>
    </p:extLst>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K:\Новая папка\DSC_0960.JPG"/>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val="0"/>
              </a:ext>
            </a:extLst>
          </a:blip>
          <a:stretch/>
        </p:blipFill>
        <p:spPr bwMode="auto">
          <a:xfrm>
            <a:off x="5716573" y="2412769"/>
            <a:ext cx="3050771" cy="2032462"/>
          </a:xfrm>
          <a:prstGeom prst="rect">
            <a:avLst/>
          </a:prstGeom>
          <a:noFill/>
          <a:ln w="19050">
            <a:solidFill>
              <a:srgbClr val="CF7977"/>
            </a:solidFill>
          </a:ln>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752600"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9" name="Скругленный прямоугольник 8"/>
          <p:cNvSpPr/>
          <p:nvPr/>
        </p:nvSpPr>
        <p:spPr bwMode="auto">
          <a:xfrm>
            <a:off x="285720" y="1357298"/>
            <a:ext cx="3124198" cy="620486"/>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Подготовка</a:t>
            </a:r>
            <a:r>
              <a:rPr kumimoji="0" lang="ru-RU" sz="1200" b="0" i="0" u="none" strike="noStrike" cap="none" normalizeH="0" dirty="0" smtClean="0">
                <a:ln>
                  <a:noFill/>
                </a:ln>
                <a:solidFill>
                  <a:srgbClr val="002060"/>
                </a:solidFill>
                <a:effectLst/>
                <a:latin typeface="Times New Roman" pitchFamily="18" charset="0"/>
                <a:cs typeface="Times New Roman" pitchFamily="18" charset="0"/>
              </a:rPr>
              <a:t> к драматизации</a:t>
            </a:r>
          </a:p>
          <a:p>
            <a:pPr marL="0" marR="0" indent="0" algn="ctr" defTabSz="914400" rtl="0" eaLnBrk="0" fontAlgn="base" latinLnBrk="0" hangingPunct="0">
              <a:lnSpc>
                <a:spcPct val="100000"/>
              </a:lnSpc>
              <a:spcBef>
                <a:spcPct val="0"/>
              </a:spcBef>
              <a:spcAft>
                <a:spcPct val="0"/>
              </a:spcAft>
              <a:buClrTx/>
              <a:buSzTx/>
              <a:buFontTx/>
              <a:buNone/>
              <a:tabLst/>
            </a:pPr>
            <a:r>
              <a:rPr lang="ru-RU" sz="1200" baseline="0" dirty="0" smtClean="0">
                <a:solidFill>
                  <a:srgbClr val="002060"/>
                </a:solidFill>
                <a:latin typeface="Times New Roman" pitchFamily="18" charset="0"/>
                <a:cs typeface="Times New Roman" pitchFamily="18" charset="0"/>
              </a:rPr>
              <a:t>Задача- подготовить костюм из подручных материалов</a:t>
            </a:r>
            <a:endParaRPr kumimoji="0" lang="ru-RU" sz="1200" b="0" i="0" u="none" strike="noStrike" cap="none" normalizeH="0" baseline="0" dirty="0" smtClean="0">
              <a:ln>
                <a:noFill/>
              </a:ln>
              <a:solidFill>
                <a:srgbClr val="002060"/>
              </a:solidFill>
              <a:effectLst/>
              <a:latin typeface="Times New Roman" pitchFamily="18" charset="0"/>
              <a:cs typeface="Times New Roman" pitchFamily="18" charset="0"/>
            </a:endParaRPr>
          </a:p>
        </p:txBody>
      </p:sp>
      <p:pic>
        <p:nvPicPr>
          <p:cNvPr id="10242" name="Picture 2" descr="C:\Users\МБДОУ ДС 28\Desktop\Новая папка (4)\DSC_09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596" y="2143116"/>
            <a:ext cx="2566007" cy="1710671"/>
          </a:xfrm>
          <a:prstGeom prst="rect">
            <a:avLst/>
          </a:prstGeom>
          <a:noFill/>
          <a:ln w="12700">
            <a:solidFill>
              <a:srgbClr val="CF7977"/>
            </a:solidFill>
          </a:ln>
          <a:extLst>
            <a:ext uri="{909E8E84-426E-40DD-AFC4-6F175D3DCCD1}">
              <a14:hiddenFill xmlns:a14="http://schemas.microsoft.com/office/drawing/2010/main">
                <a:solidFill>
                  <a:srgbClr val="FFFFFF"/>
                </a:solidFill>
              </a14:hiddenFill>
            </a:ext>
          </a:extLst>
        </p:spPr>
      </p:pic>
      <p:pic>
        <p:nvPicPr>
          <p:cNvPr id="1026" name="Picture 2" descr="C:\Users\МБДОУ ДС 28\Desktop\Новая папка (4)\DSC_09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5027" y="4612022"/>
            <a:ext cx="2318119" cy="1545412"/>
          </a:xfrm>
          <a:prstGeom prst="rect">
            <a:avLst/>
          </a:prstGeom>
          <a:noFill/>
          <a:ln w="12700">
            <a:solidFill>
              <a:srgbClr val="69E1C2"/>
            </a:solidFill>
          </a:ln>
          <a:extLst>
            <a:ext uri="{909E8E84-426E-40DD-AFC4-6F175D3DCCD1}">
              <a14:hiddenFill xmlns:a14="http://schemas.microsoft.com/office/drawing/2010/main">
                <a:solidFill>
                  <a:srgbClr val="FFFFFF"/>
                </a:solidFill>
              </a14:hiddenFill>
            </a:ext>
          </a:extLst>
        </p:spPr>
      </p:pic>
      <p:pic>
        <p:nvPicPr>
          <p:cNvPr id="1027" name="Picture 3" descr="C:\Users\МБДОУ ДС 28\Desktop\Новая папка (4)\DSC_0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1766447" y="4019976"/>
            <a:ext cx="2259963" cy="1506642"/>
          </a:xfrm>
          <a:prstGeom prst="rect">
            <a:avLst/>
          </a:prstGeom>
          <a:noFill/>
          <a:ln w="12700">
            <a:solidFill>
              <a:srgbClr val="69E1C2"/>
            </a:solidFill>
          </a:ln>
          <a:extLst>
            <a:ext uri="{909E8E84-426E-40DD-AFC4-6F175D3DCCD1}">
              <a14:hiddenFill xmlns:a14="http://schemas.microsoft.com/office/drawing/2010/main">
                <a:solidFill>
                  <a:srgbClr val="FFFFFF"/>
                </a:solidFill>
              </a14:hiddenFill>
            </a:ext>
          </a:extLst>
        </p:spPr>
      </p:pic>
      <p:pic>
        <p:nvPicPr>
          <p:cNvPr id="10" name="Picture 2" descr="K:\Новая папка\DSC_095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627" r="20634"/>
          <a:stretch/>
        </p:blipFill>
        <p:spPr bwMode="auto">
          <a:xfrm>
            <a:off x="3929058" y="1285860"/>
            <a:ext cx="2702301" cy="1983289"/>
          </a:xfrm>
          <a:prstGeom prst="rect">
            <a:avLst/>
          </a:prstGeom>
          <a:noFill/>
          <a:ln w="19050">
            <a:solidFill>
              <a:srgbClr val="69E1C2"/>
            </a:solidFill>
          </a:ln>
          <a:extLst>
            <a:ext uri="{909E8E84-426E-40DD-AFC4-6F175D3DCCD1}">
              <a14:hiddenFill xmlns:a14="http://schemas.microsoft.com/office/drawing/2010/main">
                <a:solidFill>
                  <a:srgbClr val="FFFFFF"/>
                </a:solidFill>
              </a14:hiddenFill>
            </a:ext>
          </a:extLst>
        </p:spPr>
      </p:pic>
      <p:pic>
        <p:nvPicPr>
          <p:cNvPr id="12" name="Picture 5" descr="K:\Новая папка\DSC_09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7320" y="4348709"/>
            <a:ext cx="3030253" cy="2020169"/>
          </a:xfrm>
          <a:prstGeom prst="rect">
            <a:avLst/>
          </a:prstGeom>
          <a:noFill/>
          <a:ln w="19050">
            <a:solidFill>
              <a:srgbClr val="69E1C2"/>
            </a:solidFill>
            <a:miter lim="800000"/>
            <a:headEnd/>
            <a:tailEnd/>
          </a:ln>
          <a:extLst>
            <a:ext uri="{909E8E84-426E-40DD-AFC4-6F175D3DCCD1}">
              <a14:hiddenFill xmlns:a14="http://schemas.microsoft.com/office/drawing/2010/main">
                <a:solidFill>
                  <a:srgbClr val="FFFFFF"/>
                </a:solidFill>
              </a14:hiddenFill>
            </a:ext>
          </a:extLst>
        </p:spPr>
      </p:pic>
      <p:sp>
        <p:nvSpPr>
          <p:cNvPr id="14" name="Прямоугольник с двумя скругленными противолежащими углами 13"/>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000100" y="214290"/>
            <a:ext cx="6828408" cy="461665"/>
          </a:xfrm>
          <a:prstGeom prst="rect">
            <a:avLst/>
          </a:prstGeom>
          <a:noFill/>
        </p:spPr>
        <p:txBody>
          <a:bodyPr wrap="none" lIns="91440" tIns="45720" rIns="91440" bIns="45720">
            <a:spAutoFit/>
          </a:bodyPr>
          <a:lstStyle/>
          <a:p>
            <a:pPr algn="ctr"/>
            <a:r>
              <a:rPr lang="ru-RU" sz="2400" b="1" cap="none" spc="0" dirty="0" smtClean="0">
                <a:ln w="10541" cmpd="sng">
                  <a:solidFill>
                    <a:schemeClr val="accent1">
                      <a:shade val="88000"/>
                      <a:satMod val="110000"/>
                    </a:schemeClr>
                  </a:solidFill>
                  <a:prstDash val="solid"/>
                </a:ln>
                <a:solidFill>
                  <a:srgbClr val="CF7977"/>
                </a:solidFill>
                <a:effectLst/>
                <a:latin typeface="Times New Roman" pitchFamily="18" charset="0"/>
                <a:cs typeface="Times New Roman" pitchFamily="18" charset="0"/>
              </a:rPr>
              <a:t>Конкурс «Лучший молодой воспитатель ДОУ»</a:t>
            </a:r>
            <a:endParaRPr lang="ru-RU" sz="2400" b="1" cap="none" spc="0" dirty="0">
              <a:ln w="10541" cmpd="sng">
                <a:solidFill>
                  <a:schemeClr val="accent1">
                    <a:shade val="88000"/>
                    <a:satMod val="110000"/>
                  </a:schemeClr>
                </a:solidFill>
                <a:prstDash val="solid"/>
              </a:ln>
              <a:solidFill>
                <a:srgbClr val="CF7977"/>
              </a:solidFill>
              <a:effectLst/>
            </a:endParaRPr>
          </a:p>
        </p:txBody>
      </p:sp>
      <p:sp>
        <p:nvSpPr>
          <p:cNvPr id="13" name="Прямоугольник 12"/>
          <p:cNvSpPr/>
          <p:nvPr/>
        </p:nvSpPr>
        <p:spPr>
          <a:xfrm>
            <a:off x="357158" y="642918"/>
            <a:ext cx="8501122" cy="646331"/>
          </a:xfrm>
          <a:prstGeom prst="rect">
            <a:avLst/>
          </a:prstGeom>
        </p:spPr>
        <p:txBody>
          <a:bodyPr wrap="square">
            <a:spAutoFit/>
          </a:bodyPr>
          <a:lstStyle/>
          <a:p>
            <a:pPr algn="ctr"/>
            <a:r>
              <a:rPr lang="ru-RU" b="1" i="1" dirty="0" smtClean="0">
                <a:solidFill>
                  <a:srgbClr val="002060"/>
                </a:solidFill>
                <a:latin typeface="Times New Roman" pitchFamily="18" charset="0"/>
                <a:cs typeface="Times New Roman" pitchFamily="18" charset="0"/>
              </a:rPr>
              <a:t>Мастер-класс опытных педагогов по драматизации сказки собственного сочинения по мотивам народной сказки «</a:t>
            </a:r>
            <a:r>
              <a:rPr lang="ru-RU" b="1" i="1" dirty="0" err="1" smtClean="0">
                <a:solidFill>
                  <a:srgbClr val="002060"/>
                </a:solidFill>
                <a:latin typeface="Times New Roman" pitchFamily="18" charset="0"/>
                <a:cs typeface="Times New Roman" pitchFamily="18" charset="0"/>
              </a:rPr>
              <a:t>Заюшкина</a:t>
            </a:r>
            <a:r>
              <a:rPr lang="ru-RU" b="1" i="1" dirty="0" smtClean="0">
                <a:solidFill>
                  <a:srgbClr val="002060"/>
                </a:solidFill>
                <a:latin typeface="Times New Roman" pitchFamily="18" charset="0"/>
                <a:cs typeface="Times New Roman" pitchFamily="18" charset="0"/>
              </a:rPr>
              <a:t> избушка» </a:t>
            </a:r>
            <a:endParaRPr lang="ru-RU" dirty="0"/>
          </a:p>
        </p:txBody>
      </p:sp>
      <p:sp>
        <p:nvSpPr>
          <p:cNvPr id="15" name="Скругленный прямоугольник 14"/>
          <p:cNvSpPr/>
          <p:nvPr/>
        </p:nvSpPr>
        <p:spPr bwMode="auto">
          <a:xfrm>
            <a:off x="5857884" y="6215082"/>
            <a:ext cx="2552694" cy="428628"/>
          </a:xfrm>
          <a:prstGeom prst="roundRect">
            <a:avLst/>
          </a:prstGeom>
          <a:solidFill>
            <a:srgbClr val="CBF5EA"/>
          </a:solidFill>
          <a:ln w="12700" cap="flat" cmpd="sng" algn="ctr">
            <a:solidFill>
              <a:srgbClr val="CF797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Драматизация сказки </a:t>
            </a:r>
          </a:p>
          <a:p>
            <a:pPr marL="0" marR="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a:t>
            </a:r>
            <a:r>
              <a:rPr kumimoji="0" lang="ru-RU" sz="1200" b="0" i="0" u="none" strike="noStrike" cap="none" normalizeH="0" baseline="0" dirty="0" err="1" smtClean="0">
                <a:ln>
                  <a:noFill/>
                </a:ln>
                <a:solidFill>
                  <a:srgbClr val="002060"/>
                </a:solidFill>
                <a:effectLst/>
                <a:latin typeface="Times New Roman" pitchFamily="18" charset="0"/>
                <a:cs typeface="Times New Roman" pitchFamily="18" charset="0"/>
              </a:rPr>
              <a:t>Заюшкина</a:t>
            </a:r>
            <a:r>
              <a:rPr kumimoji="0" lang="ru-RU" sz="1200" b="0" i="0" u="none" strike="noStrike" cap="none" normalizeH="0" baseline="0" dirty="0" smtClean="0">
                <a:ln>
                  <a:noFill/>
                </a:ln>
                <a:solidFill>
                  <a:srgbClr val="002060"/>
                </a:solidFill>
                <a:effectLst/>
                <a:latin typeface="Times New Roman" pitchFamily="18" charset="0"/>
                <a:cs typeface="Times New Roman" pitchFamily="18" charset="0"/>
              </a:rPr>
              <a:t> избушка»</a:t>
            </a:r>
          </a:p>
        </p:txBody>
      </p:sp>
      <p:sp>
        <p:nvSpPr>
          <p:cNvPr id="16" name="Прямоугольник 15"/>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7</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4125904526"/>
      </p:ext>
    </p:extLst>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14808" y="5943600"/>
            <a:ext cx="5867400" cy="276999"/>
          </a:xfrm>
          <a:prstGeom prst="rect">
            <a:avLst/>
          </a:prstGeom>
        </p:spPr>
        <p:txBody>
          <a:bodyPr wrap="square">
            <a:spAutoFit/>
          </a:bodyPr>
          <a:lstStyle/>
          <a:p>
            <a:pPr algn="ctr"/>
            <a:endParaRPr lang="ru-RU" sz="1200" b="1" dirty="0">
              <a:solidFill>
                <a:srgbClr val="00518E"/>
              </a:solidFill>
            </a:endParaRPr>
          </a:p>
        </p:txBody>
      </p:sp>
      <p:sp>
        <p:nvSpPr>
          <p:cNvPr id="14" name="Прямоугольник 13"/>
          <p:cNvSpPr/>
          <p:nvPr/>
        </p:nvSpPr>
        <p:spPr>
          <a:xfrm>
            <a:off x="137764" y="2148161"/>
            <a:ext cx="8654621" cy="369332"/>
          </a:xfrm>
          <a:prstGeom prst="rect">
            <a:avLst/>
          </a:prstGeom>
        </p:spPr>
        <p:txBody>
          <a:bodyPr wrap="square">
            <a:spAutoFit/>
          </a:bodyPr>
          <a:lstStyle/>
          <a:p>
            <a:r>
              <a:rPr lang="ru-RU" b="1" dirty="0" smtClean="0">
                <a:solidFill>
                  <a:srgbClr val="893D8B"/>
                </a:solidFill>
                <a:latin typeface="Monotype Corsiva" pitchFamily="66" charset="0"/>
              </a:rPr>
              <a:t> </a:t>
            </a:r>
            <a:endParaRPr lang="ru-RU" sz="1600" b="1" dirty="0">
              <a:solidFill>
                <a:srgbClr val="00518E"/>
              </a:solidFill>
              <a:latin typeface="Times New Roman" pitchFamily="18" charset="0"/>
              <a:cs typeface="Times New Roman" pitchFamily="18" charset="0"/>
            </a:endParaRPr>
          </a:p>
        </p:txBody>
      </p:sp>
      <p:sp>
        <p:nvSpPr>
          <p:cNvPr id="25" name="Прямоугольник 24"/>
          <p:cNvSpPr/>
          <p:nvPr/>
        </p:nvSpPr>
        <p:spPr>
          <a:xfrm>
            <a:off x="457200" y="56346"/>
            <a:ext cx="8153399" cy="523220"/>
          </a:xfrm>
          <a:prstGeom prst="rect">
            <a:avLst/>
          </a:prstGeom>
          <a:noFill/>
        </p:spPr>
        <p:txBody>
          <a:bodyPr wrap="square" lIns="91440" tIns="45720" rIns="91440" bIns="45720">
            <a:spAutoFit/>
          </a:bodyPr>
          <a:lstStyle/>
          <a:p>
            <a:pPr algn="ctr"/>
            <a:endParaRPr lang="ru-RU" sz="2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7" name="Прямоугольник с двумя скругленными противолежащими углами 26"/>
          <p:cNvSpPr/>
          <p:nvPr/>
        </p:nvSpPr>
        <p:spPr>
          <a:xfrm>
            <a:off x="152400" y="152400"/>
            <a:ext cx="8839200" cy="6553200"/>
          </a:xfrm>
          <a:prstGeom prst="round2DiagRect">
            <a:avLst>
              <a:gd name="adj1" fmla="val 7964"/>
              <a:gd name="adj2" fmla="val 0"/>
            </a:avLst>
          </a:prstGeom>
          <a:noFill/>
          <a:ln w="28575">
            <a:solidFill>
              <a:srgbClr val="CF79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357158" y="642918"/>
            <a:ext cx="8501122" cy="4770537"/>
          </a:xfrm>
          <a:prstGeom prst="rect">
            <a:avLst/>
          </a:prstGeom>
        </p:spPr>
        <p:txBody>
          <a:bodyPr wrap="square">
            <a:spAutoFit/>
          </a:bodyPr>
          <a:lstStyle/>
          <a:p>
            <a:pPr algn="just"/>
            <a:r>
              <a:rPr lang="ru-RU" sz="1600" dirty="0" smtClean="0">
                <a:solidFill>
                  <a:srgbClr val="002060"/>
                </a:solidFill>
                <a:latin typeface="Times New Roman" pitchFamily="18" charset="0"/>
                <a:cs typeface="Times New Roman" pitchFamily="18" charset="0"/>
              </a:rPr>
              <a:t>           К вопросу о молодёжных формах, в этом учебном году была использована новая форма методической работы </a:t>
            </a:r>
            <a:r>
              <a:rPr lang="ru-RU" sz="1600" b="1" i="1" dirty="0" err="1" smtClean="0">
                <a:solidFill>
                  <a:srgbClr val="002060"/>
                </a:solidFill>
                <a:latin typeface="Times New Roman" pitchFamily="18" charset="0"/>
                <a:cs typeface="Times New Roman" pitchFamily="18" charset="0"/>
              </a:rPr>
              <a:t>квест-игра</a:t>
            </a:r>
            <a:r>
              <a:rPr lang="ru-RU" sz="1600" b="1" i="1" dirty="0" smtClean="0">
                <a:solidFill>
                  <a:srgbClr val="002060"/>
                </a:solidFill>
                <a:latin typeface="Times New Roman" pitchFamily="18" charset="0"/>
                <a:cs typeface="Times New Roman" pitchFamily="18" charset="0"/>
              </a:rPr>
              <a:t>  «Путешествие по волнам педагогической науки»</a:t>
            </a:r>
            <a:r>
              <a:rPr lang="ru-RU" sz="1600" dirty="0" smtClean="0">
                <a:solidFill>
                  <a:srgbClr val="002060"/>
                </a:solidFill>
                <a:latin typeface="Times New Roman" pitchFamily="18" charset="0"/>
                <a:cs typeface="Times New Roman" pitchFamily="18" charset="0"/>
              </a:rPr>
              <a:t>, в рамках подготовки к педагогическому совету  «Совершенствование форм развития игровой деятельности дошкольников, путём внедрения современных технологий и методик».</a:t>
            </a:r>
          </a:p>
          <a:p>
            <a:pPr algn="just"/>
            <a:r>
              <a:rPr lang="ru-RU" sz="1600" dirty="0" smtClean="0">
                <a:solidFill>
                  <a:srgbClr val="002060"/>
                </a:solidFill>
                <a:latin typeface="Times New Roman" pitchFamily="18" charset="0"/>
                <a:cs typeface="Times New Roman" pitchFamily="18" charset="0"/>
              </a:rPr>
              <a:t>           Педагоги учреждения были разделены на две группы:</a:t>
            </a:r>
          </a:p>
          <a:p>
            <a:pPr algn="just"/>
            <a:r>
              <a:rPr lang="ru-RU" sz="1600" dirty="0" smtClean="0">
                <a:solidFill>
                  <a:srgbClr val="002060"/>
                </a:solidFill>
                <a:latin typeface="Times New Roman" pitchFamily="18" charset="0"/>
                <a:cs typeface="Times New Roman" pitchFamily="18" charset="0"/>
              </a:rPr>
              <a:t>-мастера (опытные педагоги с первой и высшей квалификационной категорией, стажем работы более 10 лет);</a:t>
            </a:r>
          </a:p>
          <a:p>
            <a:pPr algn="just"/>
            <a:r>
              <a:rPr lang="ru-RU" sz="1600" dirty="0" smtClean="0">
                <a:solidFill>
                  <a:srgbClr val="002060"/>
                </a:solidFill>
                <a:latin typeface="Times New Roman" pitchFamily="18" charset="0"/>
                <a:cs typeface="Times New Roman" pitchFamily="18" charset="0"/>
              </a:rPr>
              <a:t>-начинающие ( педагоги со стажем работы в ДОУ  менее 5 лет).</a:t>
            </a:r>
          </a:p>
          <a:p>
            <a:pPr algn="just"/>
            <a:r>
              <a:rPr lang="ru-RU" sz="1600" dirty="0" smtClean="0">
                <a:solidFill>
                  <a:srgbClr val="002060"/>
                </a:solidFill>
                <a:latin typeface="Times New Roman" pitchFamily="18" charset="0"/>
                <a:cs typeface="Times New Roman" pitchFamily="18" charset="0"/>
              </a:rPr>
              <a:t>           Форма мероприятия выбрана неслучайно.  </a:t>
            </a:r>
            <a:r>
              <a:rPr lang="ru-RU" sz="1600" dirty="0" err="1" smtClean="0">
                <a:solidFill>
                  <a:srgbClr val="002060"/>
                </a:solidFill>
                <a:latin typeface="Times New Roman" pitchFamily="18" charset="0"/>
                <a:cs typeface="Times New Roman" pitchFamily="18" charset="0"/>
              </a:rPr>
              <a:t>Квест</a:t>
            </a:r>
            <a:r>
              <a:rPr lang="ru-RU" sz="1600" dirty="0" smtClean="0">
                <a:solidFill>
                  <a:srgbClr val="002060"/>
                </a:solidFill>
                <a:latin typeface="Times New Roman" pitchFamily="18" charset="0"/>
                <a:cs typeface="Times New Roman" pitchFamily="18" charset="0"/>
              </a:rPr>
              <a:t> – это популярная игра среди молодёжи. Актуальны, интересны </a:t>
            </a:r>
            <a:r>
              <a:rPr lang="ru-RU" sz="1600" dirty="0" err="1" smtClean="0">
                <a:solidFill>
                  <a:srgbClr val="002060"/>
                </a:solidFill>
                <a:latin typeface="Times New Roman" pitchFamily="18" charset="0"/>
                <a:cs typeface="Times New Roman" pitchFamily="18" charset="0"/>
              </a:rPr>
              <a:t>квесты</a:t>
            </a:r>
            <a:r>
              <a:rPr lang="ru-RU" sz="1600" dirty="0" smtClean="0">
                <a:solidFill>
                  <a:srgbClr val="002060"/>
                </a:solidFill>
                <a:latin typeface="Times New Roman" pitchFamily="18" charset="0"/>
                <a:cs typeface="Times New Roman" pitchFamily="18" charset="0"/>
              </a:rPr>
              <a:t>  и для дошкольников. Как научиться организовывать подобную игру с воспитанниками? Только попробовав поиграть самому.</a:t>
            </a:r>
          </a:p>
          <a:p>
            <a:pPr algn="just"/>
            <a:r>
              <a:rPr lang="ru-RU" sz="1600" dirty="0" smtClean="0">
                <a:solidFill>
                  <a:srgbClr val="002060"/>
                </a:solidFill>
                <a:latin typeface="Times New Roman" pitchFamily="18" charset="0"/>
                <a:cs typeface="Times New Roman" pitchFamily="18" charset="0"/>
              </a:rPr>
              <a:t>          Игра началась с кабинета заведующего. Татьяна Викторовна вручила группе начинающих педагогов карту путешествия по волнам педагогической науки. На карте были обозначены объекты,  которые необходимо посетить, чтобы добраться до приза. Найти объект можно было, разгадав загадки.</a:t>
            </a:r>
          </a:p>
          <a:p>
            <a:pPr algn="just"/>
            <a:r>
              <a:rPr lang="ru-RU" sz="1600" dirty="0" smtClean="0">
                <a:solidFill>
                  <a:srgbClr val="002060"/>
                </a:solidFill>
                <a:latin typeface="Times New Roman" pitchFamily="18" charset="0"/>
                <a:cs typeface="Times New Roman" pitchFamily="18" charset="0"/>
              </a:rPr>
              <a:t>        На станциях начинающих педагогов ждали педагоги-мастера, которые приготовили для коллег  интересные задания, позволяющие педагогам продемонстрировать свои знания в области игровой деятельности дошкольников. Каждый из опытных педагогов, выступил в роли сказочного персонажа.</a:t>
            </a:r>
            <a:endParaRPr lang="ru-RU" sz="1600" dirty="0">
              <a:solidFill>
                <a:srgbClr val="002060"/>
              </a:solidFill>
              <a:latin typeface="Times New Roman" pitchFamily="18" charset="0"/>
              <a:cs typeface="Times New Roman" pitchFamily="18" charset="0"/>
            </a:endParaRPr>
          </a:p>
        </p:txBody>
      </p:sp>
      <p:sp>
        <p:nvSpPr>
          <p:cNvPr id="9" name="Прямоугольник 8"/>
          <p:cNvSpPr/>
          <p:nvPr/>
        </p:nvSpPr>
        <p:spPr>
          <a:xfrm>
            <a:off x="8572528" y="214290"/>
            <a:ext cx="327334" cy="400110"/>
          </a:xfrm>
          <a:prstGeom prst="rect">
            <a:avLst/>
          </a:prstGeom>
          <a:noFill/>
          <a:ln>
            <a:solidFill>
              <a:srgbClr val="CF7977"/>
            </a:solidFill>
          </a:ln>
        </p:spPr>
        <p:txBody>
          <a:bodyPr wrap="none" lIns="91440" tIns="45720" rIns="91440" bIns="45720">
            <a:spAutoFit/>
          </a:bodyPr>
          <a:lstStyle/>
          <a:p>
            <a:pPr algn="ctr"/>
            <a:r>
              <a:rPr lang="ru-RU" sz="2000" dirty="0" smtClean="0">
                <a:ln w="10160">
                  <a:solidFill>
                    <a:schemeClr val="accent1"/>
                  </a:solidFill>
                  <a:prstDash val="solid"/>
                </a:ln>
                <a:solidFill>
                  <a:srgbClr val="FFFFFF"/>
                </a:solidFill>
                <a:effectLst>
                  <a:outerShdw blurRad="38100" dist="32000" dir="5400000" algn="tl">
                    <a:srgbClr val="000000">
                      <a:alpha val="30000"/>
                    </a:srgbClr>
                  </a:outerShdw>
                </a:effectLst>
              </a:rPr>
              <a:t>8</a:t>
            </a:r>
            <a:endParaRPr lang="ru-RU" sz="20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68281980"/>
      </p:ext>
    </p:extLst>
  </p:cSld>
  <p:clrMapOvr>
    <a:masterClrMapping/>
  </p:clrMapOvr>
  <p:transition>
    <p:wipe/>
  </p:transition>
  <p:timing>
    <p:tnLst>
      <p:par>
        <p:cTn id="1" dur="indefinite" restart="never" nodeType="tmRoot"/>
      </p:par>
    </p:tnLst>
  </p:timing>
</p:sld>
</file>

<file path=ppt/theme/theme1.xml><?xml version="1.0" encoding="utf-8"?>
<a:theme xmlns:a="http://schemas.openxmlformats.org/drawingml/2006/main" name="Воздушный поток">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4356</TotalTime>
  <Words>2397</Words>
  <Application>Microsoft Office PowerPoint</Application>
  <PresentationFormat>Экран (4:3)</PresentationFormat>
  <Paragraphs>240</Paragraphs>
  <Slides>29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Воздушный поток</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МБДОУ ДС 28</cp:lastModifiedBy>
  <cp:revision>372</cp:revision>
  <cp:lastPrinted>1601-01-01T00:00:00Z</cp:lastPrinted>
  <dcterms:created xsi:type="dcterms:W3CDTF">1601-01-01T00:00:00Z</dcterms:created>
  <dcterms:modified xsi:type="dcterms:W3CDTF">2018-04-04T06:02:20Z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